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Economica"/>
      <p:regular r:id="rId25"/>
      <p:bold r:id="rId26"/>
      <p:italic r:id="rId27"/>
      <p:boldItalic r:id="rId28"/>
    </p:embeddedFont>
    <p:embeddedFont>
      <p:font typeface="Roboto"/>
      <p:regular r:id="rId29"/>
      <p:bold r:id="rId30"/>
      <p:italic r:id="rId31"/>
      <p:boldItalic r:id="rId32"/>
    </p:embeddedFont>
    <p:embeddedFont>
      <p:font typeface="Spectral"/>
      <p:regular r:id="rId33"/>
      <p:bold r:id="rId34"/>
      <p:italic r:id="rId35"/>
      <p:boldItalic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Salma Mal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Economica-bold.fntdata"/><Relationship Id="rId25" Type="http://schemas.openxmlformats.org/officeDocument/2006/relationships/font" Target="fonts/Economica-regular.fntdata"/><Relationship Id="rId28" Type="http://schemas.openxmlformats.org/officeDocument/2006/relationships/font" Target="fonts/Economica-boldItalic.fntdata"/><Relationship Id="rId27" Type="http://schemas.openxmlformats.org/officeDocument/2006/relationships/font" Target="fonts/Economica-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33" Type="http://schemas.openxmlformats.org/officeDocument/2006/relationships/font" Target="fonts/Spectral-regular.fntdata"/><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35" Type="http://schemas.openxmlformats.org/officeDocument/2006/relationships/font" Target="fonts/Spectral-italic.fntdata"/><Relationship Id="rId12" Type="http://schemas.openxmlformats.org/officeDocument/2006/relationships/slide" Target="slides/slide6.xml"/><Relationship Id="rId34" Type="http://schemas.openxmlformats.org/officeDocument/2006/relationships/font" Target="fonts/Spectral-bold.fntdata"/><Relationship Id="rId15" Type="http://schemas.openxmlformats.org/officeDocument/2006/relationships/slide" Target="slides/slide9.xml"/><Relationship Id="rId37" Type="http://schemas.openxmlformats.org/officeDocument/2006/relationships/font" Target="fonts/OpenSans-regular.fntdata"/><Relationship Id="rId14" Type="http://schemas.openxmlformats.org/officeDocument/2006/relationships/slide" Target="slides/slide8.xml"/><Relationship Id="rId36" Type="http://schemas.openxmlformats.org/officeDocument/2006/relationships/font" Target="fonts/Spectral-boldItalic.fntdata"/><Relationship Id="rId17" Type="http://schemas.openxmlformats.org/officeDocument/2006/relationships/slide" Target="slides/slide11.xml"/><Relationship Id="rId39" Type="http://schemas.openxmlformats.org/officeDocument/2006/relationships/font" Target="fonts/OpenSans-italic.fntdata"/><Relationship Id="rId16" Type="http://schemas.openxmlformats.org/officeDocument/2006/relationships/slide" Target="slides/slide10.xml"/><Relationship Id="rId38" Type="http://schemas.openxmlformats.org/officeDocument/2006/relationships/font" Target="fonts/OpenSans-bold.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9-04-08T19:15:44.850">
    <p:pos x="6000" y="0"/>
    <p:text>did you get my txt?</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55a4d8e009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55a4d8e009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 and Amanda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55a4d8e009_0_10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55a4d8e009_0_10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Amanda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55a4d8e009_0_1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5a4d8e009_0_1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Amanda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55a4d8e009_0_1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55a4d8e009_0_1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Amanda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55a4d8e009_0_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5a4d8e009_0_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5618ad6dc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5618ad6d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55a4d8e009_0_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55a4d8e009_0_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 and Amanda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5618ad6dc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5618ad6dc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55a4d8e009_0_10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55a4d8e009_0_1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Amanda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55a4d8e009_0_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55a4d8e009_0_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 anda Amanda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55a4d8e009_0_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55a4d8e009_0_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 and Amanda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5a4d8e009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5a4d8e009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623fe331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5623fe331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5a4d8e009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5a4d8e009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55a4d8e009_0_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55a4d8e009_0_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Salma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55a4d8e009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5a4d8e009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Amanda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55a4d8e009_0_9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5a4d8e009_0_9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Amanda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5618ad6dc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618ad6dc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Amanda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5.png"/><Relationship Id="rId5" Type="http://schemas.openxmlformats.org/officeDocument/2006/relationships/image" Target="../media/image32.png"/><Relationship Id="rId6"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8.png"/><Relationship Id="rId5" Type="http://schemas.openxmlformats.org/officeDocument/2006/relationships/image" Target="../media/image21.png"/><Relationship Id="rId6"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5.png"/><Relationship Id="rId5"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9.png"/><Relationship Id="rId5"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3.png"/><Relationship Id="rId5"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 Id="rId10" Type="http://schemas.openxmlformats.org/officeDocument/2006/relationships/image" Target="../media/image16.png"/><Relationship Id="rId9" Type="http://schemas.openxmlformats.org/officeDocument/2006/relationships/image" Target="../media/image9.png"/><Relationship Id="rId5" Type="http://schemas.openxmlformats.org/officeDocument/2006/relationships/image" Target="../media/image8.png"/><Relationship Id="rId6" Type="http://schemas.openxmlformats.org/officeDocument/2006/relationships/image" Target="../media/image14.png"/><Relationship Id="rId7" Type="http://schemas.openxmlformats.org/officeDocument/2006/relationships/image" Target="../media/image7.png"/><Relationship Id="rId8"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64" name="Google Shape;64;p13"/>
          <p:cNvPicPr preferRelativeResize="0"/>
          <p:nvPr/>
        </p:nvPicPr>
        <p:blipFill>
          <a:blip r:embed="rId4">
            <a:alphaModFix/>
          </a:blip>
          <a:stretch>
            <a:fillRect/>
          </a:stretch>
        </p:blipFill>
        <p:spPr>
          <a:xfrm>
            <a:off x="0" y="0"/>
            <a:ext cx="9144000" cy="5143500"/>
          </a:xfrm>
          <a:prstGeom prst="rect">
            <a:avLst/>
          </a:prstGeom>
          <a:noFill/>
          <a:ln>
            <a:noFill/>
          </a:ln>
        </p:spPr>
      </p:pic>
      <p:pic>
        <p:nvPicPr>
          <p:cNvPr id="65" name="Google Shape;65;p13"/>
          <p:cNvPicPr preferRelativeResize="0"/>
          <p:nvPr/>
        </p:nvPicPr>
        <p:blipFill>
          <a:blip r:embed="rId5">
            <a:alphaModFix amt="30000"/>
          </a:blip>
          <a:stretch>
            <a:fillRect/>
          </a:stretch>
        </p:blipFill>
        <p:spPr>
          <a:xfrm>
            <a:off x="0" y="-537887"/>
            <a:ext cx="9144001" cy="6219277"/>
          </a:xfrm>
          <a:prstGeom prst="rect">
            <a:avLst/>
          </a:prstGeom>
          <a:noFill/>
          <a:ln>
            <a:noFill/>
          </a:ln>
        </p:spPr>
      </p:pic>
      <p:sp>
        <p:nvSpPr>
          <p:cNvPr id="66" name="Google Shape;66;p13"/>
          <p:cNvSpPr txBox="1"/>
          <p:nvPr>
            <p:ph idx="4294967295" type="ctrTitle"/>
          </p:nvPr>
        </p:nvSpPr>
        <p:spPr>
          <a:xfrm>
            <a:off x="311708" y="1125575"/>
            <a:ext cx="8520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FFFF"/>
                </a:solidFill>
              </a:rPr>
              <a:t>Conference Application</a:t>
            </a:r>
            <a:endParaRPr>
              <a:solidFill>
                <a:srgbClr val="FFFFFF"/>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 </a:t>
            </a:r>
            <a:endParaRPr/>
          </a:p>
        </p:txBody>
      </p:sp>
      <p:sp>
        <p:nvSpPr>
          <p:cNvPr id="67" name="Google Shape;67;p13"/>
          <p:cNvSpPr txBox="1"/>
          <p:nvPr>
            <p:ph idx="4294967295" type="subTitle"/>
          </p:nvPr>
        </p:nvSpPr>
        <p:spPr>
          <a:xfrm>
            <a:off x="311700" y="298652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FFFFFF"/>
                </a:solidFill>
                <a:latin typeface="Spectral"/>
                <a:ea typeface="Spectral"/>
                <a:cs typeface="Spectral"/>
                <a:sym typeface="Spectral"/>
              </a:rPr>
              <a:t>For American Society of Civil Engineers </a:t>
            </a:r>
            <a:endParaRPr>
              <a:solidFill>
                <a:srgbClr val="FFFFFF"/>
              </a:solidFill>
              <a:latin typeface="Spectral"/>
              <a:ea typeface="Spectral"/>
              <a:cs typeface="Spectral"/>
              <a:sym typeface="Spectral"/>
            </a:endParaRPr>
          </a:p>
        </p:txBody>
      </p:sp>
      <p:pic>
        <p:nvPicPr>
          <p:cNvPr id="68" name="Google Shape;68;p13"/>
          <p:cNvPicPr preferRelativeResize="0"/>
          <p:nvPr/>
        </p:nvPicPr>
        <p:blipFill>
          <a:blip r:embed="rId6">
            <a:alphaModFix/>
          </a:blip>
          <a:stretch>
            <a:fillRect/>
          </a:stretch>
        </p:blipFill>
        <p:spPr>
          <a:xfrm>
            <a:off x="427705" y="1820255"/>
            <a:ext cx="4173800" cy="1081075"/>
          </a:xfrm>
          <a:prstGeom prst="rect">
            <a:avLst/>
          </a:prstGeom>
          <a:noFill/>
          <a:ln>
            <a:noFill/>
          </a:ln>
        </p:spPr>
      </p:pic>
    </p:spTree>
  </p:cSld>
  <p:clrMapOvr>
    <a:masterClrMapping/>
  </p:clrMapOvr>
  <mc:AlternateContent>
    <mc:Choice Requires="p14">
      <p:transition spd="slow" p14:dur="1000">
        <p14:gallery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1000"/>
                                        <p:tgtEl>
                                          <p:spTgt spid="62"/>
                                        </p:tgtEl>
                                      </p:cBhvr>
                                    </p:animEffect>
                                  </p:childTnLst>
                                </p:cTn>
                              </p:par>
                              <p:par>
                                <p:cTn fill="hold" nodeType="withEffect" presetClass="entr" presetID="10" presetSubtype="0">
                                  <p:stCondLst>
                                    <p:cond delay="0"/>
                                  </p:stCondLst>
                                  <p:childTnLst>
                                    <p:set>
                                      <p:cBhvr>
                                        <p:cTn dur="1" fill="hold">
                                          <p:stCondLst>
                                            <p:cond delay="0"/>
                                          </p:stCondLst>
                                        </p:cTn>
                                        <p:tgtEl>
                                          <p:spTgt spid="63"/>
                                        </p:tgtEl>
                                        <p:attrNameLst>
                                          <p:attrName>style.visibility</p:attrName>
                                        </p:attrNameLst>
                                      </p:cBhvr>
                                      <p:to>
                                        <p:strVal val="visible"/>
                                      </p:to>
                                    </p:set>
                                    <p:animEffect filter="fade" transition="in">
                                      <p:cBhvr>
                                        <p:cTn dur="1000"/>
                                        <p:tgtEl>
                                          <p:spTgt spid="63"/>
                                        </p:tgtEl>
                                      </p:cBhvr>
                                    </p:animEffect>
                                  </p:childTnLst>
                                </p:cTn>
                              </p:par>
                              <p:par>
                                <p:cTn fill="hold" nodeType="withEffect" presetClass="entr" presetID="10" presetSubtype="0">
                                  <p:stCondLst>
                                    <p:cond delay="0"/>
                                  </p:stCondLst>
                                  <p:childTnLst>
                                    <p:set>
                                      <p:cBhvr>
                                        <p:cTn dur="1" fill="hold">
                                          <p:stCondLst>
                                            <p:cond delay="0"/>
                                          </p:stCondLst>
                                        </p:cTn>
                                        <p:tgtEl>
                                          <p:spTgt spid="64"/>
                                        </p:tgtEl>
                                        <p:attrNameLst>
                                          <p:attrName>style.visibility</p:attrName>
                                        </p:attrNameLst>
                                      </p:cBhvr>
                                      <p:to>
                                        <p:strVal val="visible"/>
                                      </p:to>
                                    </p:set>
                                    <p:animEffect filter="fade" transition="in">
                                      <p:cBhvr>
                                        <p:cTn dur="1000"/>
                                        <p:tgtEl>
                                          <p:spTgt spid="64"/>
                                        </p:tgtEl>
                                      </p:cBhvr>
                                    </p:animEffect>
                                  </p:childTnLst>
                                </p:cTn>
                              </p:par>
                              <p:par>
                                <p:cTn fill="hold" nodeType="withEffect" presetClass="entr" presetID="10" presetSubtype="0">
                                  <p:stCondLst>
                                    <p:cond delay="0"/>
                                  </p:stCondLst>
                                  <p:childTnLst>
                                    <p:set>
                                      <p:cBhvr>
                                        <p:cTn dur="1" fill="hold">
                                          <p:stCondLst>
                                            <p:cond delay="0"/>
                                          </p:stCondLst>
                                        </p:cTn>
                                        <p:tgtEl>
                                          <p:spTgt spid="65"/>
                                        </p:tgtEl>
                                        <p:attrNameLst>
                                          <p:attrName>style.visibility</p:attrName>
                                        </p:attrNameLst>
                                      </p:cBhvr>
                                      <p:to>
                                        <p:strVal val="visible"/>
                                      </p:to>
                                    </p:set>
                                    <p:animEffect filter="fade" transition="in">
                                      <p:cBhvr>
                                        <p:cTn dur="1000"/>
                                        <p:tgtEl>
                                          <p:spTgt spid="65"/>
                                        </p:tgtEl>
                                      </p:cBhvr>
                                    </p:animEffect>
                                  </p:childTnLst>
                                </p:cTn>
                              </p:par>
                              <p:par>
                                <p:cTn fill="hold" nodeType="with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par>
                                <p:cTn fill="hold" nodeType="withEffect" presetClass="entr" presetID="10" presetSubtype="0">
                                  <p:stCondLst>
                                    <p:cond delay="0"/>
                                  </p:stCondLst>
                                  <p:childTnLst>
                                    <p:set>
                                      <p:cBhvr>
                                        <p:cTn dur="1" fill="hold">
                                          <p:stCondLst>
                                            <p:cond delay="0"/>
                                          </p:stCondLst>
                                        </p:cTn>
                                        <p:tgtEl>
                                          <p:spTgt spid="67"/>
                                        </p:tgtEl>
                                        <p:attrNameLst>
                                          <p:attrName>style.visibility</p:attrName>
                                        </p:attrNameLst>
                                      </p:cBhvr>
                                      <p:to>
                                        <p:strVal val="visible"/>
                                      </p:to>
                                    </p:set>
                                    <p:animEffect filter="fade" transition="in">
                                      <p:cBhvr>
                                        <p:cTn dur="1000"/>
                                        <p:tgtEl>
                                          <p:spTgt spid="67"/>
                                        </p:tgtEl>
                                      </p:cBhvr>
                                    </p:animEffect>
                                  </p:childTnLst>
                                </p:cTn>
                              </p:par>
                              <p:par>
                                <p:cTn fill="hold" nodeType="with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1000"/>
                                        <p:tgtEl>
                                          <p:spTgt spid="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1" name="Google Shape;161;p22"/>
          <p:cNvPicPr preferRelativeResize="0"/>
          <p:nvPr/>
        </p:nvPicPr>
        <p:blipFill>
          <a:blip r:embed="rId3">
            <a:alphaModFix/>
          </a:blip>
          <a:stretch>
            <a:fillRect/>
          </a:stretch>
        </p:blipFill>
        <p:spPr>
          <a:xfrm>
            <a:off x="0" y="0"/>
            <a:ext cx="9144000" cy="5143500"/>
          </a:xfrm>
          <a:prstGeom prst="rect">
            <a:avLst/>
          </a:prstGeom>
          <a:noFill/>
          <a:ln>
            <a:noFill/>
          </a:ln>
        </p:spPr>
      </p:pic>
      <p:sp>
        <p:nvSpPr>
          <p:cNvPr id="162" name="Google Shape;162;p22"/>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Code: HTML Cont.</a:t>
            </a:r>
            <a:endParaRPr>
              <a:solidFill>
                <a:srgbClr val="FFFFFF"/>
              </a:solidFill>
            </a:endParaRPr>
          </a:p>
        </p:txBody>
      </p:sp>
      <p:pic>
        <p:nvPicPr>
          <p:cNvPr id="163" name="Google Shape;163;p22"/>
          <p:cNvPicPr preferRelativeResize="0"/>
          <p:nvPr/>
        </p:nvPicPr>
        <p:blipFill>
          <a:blip r:embed="rId4">
            <a:alphaModFix/>
          </a:blip>
          <a:stretch>
            <a:fillRect/>
          </a:stretch>
        </p:blipFill>
        <p:spPr>
          <a:xfrm>
            <a:off x="1641012" y="1716825"/>
            <a:ext cx="5861976" cy="3426676"/>
          </a:xfrm>
          <a:prstGeom prst="rect">
            <a:avLst/>
          </a:prstGeom>
          <a:noFill/>
          <a:ln>
            <a:noFill/>
          </a:ln>
        </p:spPr>
      </p:pic>
    </p:spTree>
  </p:cSld>
  <p:clrMapOvr>
    <a:masterClrMapping/>
  </p:clrMapOvr>
  <mc:AlternateContent>
    <mc:Choice Requires="p14">
      <p:transition spd="med" p14:dur="600">
        <p:push dir="r"/>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0" name="Google Shape;170;p23"/>
          <p:cNvPicPr preferRelativeResize="0"/>
          <p:nvPr/>
        </p:nvPicPr>
        <p:blipFill>
          <a:blip r:embed="rId3">
            <a:alphaModFix/>
          </a:blip>
          <a:stretch>
            <a:fillRect/>
          </a:stretch>
        </p:blipFill>
        <p:spPr>
          <a:xfrm>
            <a:off x="0" y="0"/>
            <a:ext cx="9144000" cy="5143500"/>
          </a:xfrm>
          <a:prstGeom prst="rect">
            <a:avLst/>
          </a:prstGeom>
          <a:noFill/>
          <a:ln>
            <a:noFill/>
          </a:ln>
        </p:spPr>
      </p:pic>
      <p:sp>
        <p:nvSpPr>
          <p:cNvPr id="171" name="Google Shape;171;p23"/>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Code: HTML Cont.</a:t>
            </a:r>
            <a:endParaRPr>
              <a:solidFill>
                <a:srgbClr val="FFFFFF"/>
              </a:solidFill>
            </a:endParaRPr>
          </a:p>
        </p:txBody>
      </p:sp>
      <p:pic>
        <p:nvPicPr>
          <p:cNvPr id="172" name="Google Shape;172;p23"/>
          <p:cNvPicPr preferRelativeResize="0"/>
          <p:nvPr/>
        </p:nvPicPr>
        <p:blipFill>
          <a:blip r:embed="rId4">
            <a:alphaModFix/>
          </a:blip>
          <a:stretch>
            <a:fillRect/>
          </a:stretch>
        </p:blipFill>
        <p:spPr>
          <a:xfrm>
            <a:off x="1518937" y="1716825"/>
            <a:ext cx="6106126" cy="3426674"/>
          </a:xfrm>
          <a:prstGeom prst="rect">
            <a:avLst/>
          </a:prstGeom>
          <a:noFill/>
          <a:ln>
            <a:noFill/>
          </a:ln>
        </p:spPr>
      </p:pic>
    </p:spTree>
  </p:cSld>
  <p:clrMapOvr>
    <a:masterClrMapping/>
  </p:clrMapOvr>
  <mc:AlternateContent>
    <mc:Choice Requires="p14">
      <p:transition spd="med" p14:dur="600">
        <p:push dir="r"/>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9" name="Google Shape;179;p2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80" name="Google Shape;180;p24"/>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Code: CSS</a:t>
            </a:r>
            <a:endParaRPr>
              <a:solidFill>
                <a:srgbClr val="FFFFFF"/>
              </a:solidFill>
            </a:endParaRPr>
          </a:p>
        </p:txBody>
      </p:sp>
      <p:pic>
        <p:nvPicPr>
          <p:cNvPr id="181" name="Google Shape;181;p24"/>
          <p:cNvPicPr preferRelativeResize="0"/>
          <p:nvPr/>
        </p:nvPicPr>
        <p:blipFill>
          <a:blip r:embed="rId4">
            <a:alphaModFix/>
          </a:blip>
          <a:stretch>
            <a:fillRect/>
          </a:stretch>
        </p:blipFill>
        <p:spPr>
          <a:xfrm>
            <a:off x="675172" y="1744625"/>
            <a:ext cx="2346964" cy="3398874"/>
          </a:xfrm>
          <a:prstGeom prst="rect">
            <a:avLst/>
          </a:prstGeom>
          <a:noFill/>
          <a:ln>
            <a:noFill/>
          </a:ln>
        </p:spPr>
      </p:pic>
      <p:pic>
        <p:nvPicPr>
          <p:cNvPr id="182" name="Google Shape;182;p24"/>
          <p:cNvPicPr preferRelativeResize="0"/>
          <p:nvPr/>
        </p:nvPicPr>
        <p:blipFill>
          <a:blip r:embed="rId5">
            <a:alphaModFix/>
          </a:blip>
          <a:stretch>
            <a:fillRect/>
          </a:stretch>
        </p:blipFill>
        <p:spPr>
          <a:xfrm>
            <a:off x="3840980" y="1744625"/>
            <a:ext cx="1462041" cy="3398875"/>
          </a:xfrm>
          <a:prstGeom prst="rect">
            <a:avLst/>
          </a:prstGeom>
          <a:noFill/>
          <a:ln>
            <a:noFill/>
          </a:ln>
        </p:spPr>
      </p:pic>
      <p:pic>
        <p:nvPicPr>
          <p:cNvPr id="183" name="Google Shape;183;p24"/>
          <p:cNvPicPr preferRelativeResize="0"/>
          <p:nvPr/>
        </p:nvPicPr>
        <p:blipFill>
          <a:blip r:embed="rId6">
            <a:alphaModFix/>
          </a:blip>
          <a:stretch>
            <a:fillRect/>
          </a:stretch>
        </p:blipFill>
        <p:spPr>
          <a:xfrm>
            <a:off x="6121875" y="1744625"/>
            <a:ext cx="1622189" cy="3398875"/>
          </a:xfrm>
          <a:prstGeom prst="rect">
            <a:avLst/>
          </a:prstGeom>
          <a:noFill/>
          <a:ln>
            <a:noFill/>
          </a:ln>
        </p:spPr>
      </p:pic>
    </p:spTree>
  </p:cSld>
  <p:clrMapOvr>
    <a:masterClrMapping/>
  </p:clrMapOvr>
  <mc:AlternateContent>
    <mc:Choice Requires="p14">
      <p:transition spd="med" p14:dur="600">
        <p:push dir="r"/>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0" name="Google Shape;190;p25"/>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1" name="Google Shape;191;p25"/>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Data</a:t>
            </a:r>
            <a:endParaRPr>
              <a:solidFill>
                <a:srgbClr val="FFFFFF"/>
              </a:solidFill>
            </a:endParaRPr>
          </a:p>
        </p:txBody>
      </p:sp>
      <p:pic>
        <p:nvPicPr>
          <p:cNvPr id="192" name="Google Shape;192;p25"/>
          <p:cNvPicPr preferRelativeResize="0"/>
          <p:nvPr/>
        </p:nvPicPr>
        <p:blipFill>
          <a:blip r:embed="rId4">
            <a:alphaModFix/>
          </a:blip>
          <a:stretch>
            <a:fillRect/>
          </a:stretch>
        </p:blipFill>
        <p:spPr>
          <a:xfrm>
            <a:off x="597000" y="1682075"/>
            <a:ext cx="933949" cy="933949"/>
          </a:xfrm>
          <a:prstGeom prst="rect">
            <a:avLst/>
          </a:prstGeom>
          <a:noFill/>
          <a:ln>
            <a:noFill/>
          </a:ln>
        </p:spPr>
      </p:pic>
      <p:pic>
        <p:nvPicPr>
          <p:cNvPr id="193" name="Google Shape;193;p25"/>
          <p:cNvPicPr preferRelativeResize="0"/>
          <p:nvPr/>
        </p:nvPicPr>
        <p:blipFill>
          <a:blip r:embed="rId5">
            <a:alphaModFix/>
          </a:blip>
          <a:stretch>
            <a:fillRect/>
          </a:stretch>
        </p:blipFill>
        <p:spPr>
          <a:xfrm>
            <a:off x="1228725" y="2074138"/>
            <a:ext cx="6686550" cy="2581275"/>
          </a:xfrm>
          <a:prstGeom prst="rect">
            <a:avLst/>
          </a:prstGeom>
          <a:noFill/>
          <a:ln>
            <a:noFill/>
          </a:ln>
        </p:spPr>
      </p:pic>
      <p:pic>
        <p:nvPicPr>
          <p:cNvPr id="194" name="Google Shape;194;p25"/>
          <p:cNvPicPr preferRelativeResize="0"/>
          <p:nvPr/>
        </p:nvPicPr>
        <p:blipFill rotWithShape="1">
          <a:blip r:embed="rId6">
            <a:alphaModFix/>
          </a:blip>
          <a:srcRect b="0" l="0" r="0" t="0"/>
          <a:stretch/>
        </p:blipFill>
        <p:spPr>
          <a:xfrm>
            <a:off x="7275625" y="3669950"/>
            <a:ext cx="1329425" cy="1318076"/>
          </a:xfrm>
          <a:prstGeom prst="rect">
            <a:avLst/>
          </a:prstGeom>
          <a:noFill/>
          <a:ln>
            <a:noFill/>
          </a:ln>
        </p:spPr>
      </p:pic>
    </p:spTree>
  </p:cSld>
  <p:clrMapOvr>
    <a:masterClrMapping/>
  </p:clrMapOvr>
  <mc:AlternateContent>
    <mc:Choice Requires="p14">
      <p:transition spd="med" p14:dur="600">
        <p:push dir="r"/>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1" name="Google Shape;201;p26"/>
          <p:cNvPicPr preferRelativeResize="0"/>
          <p:nvPr/>
        </p:nvPicPr>
        <p:blipFill>
          <a:blip r:embed="rId3">
            <a:alphaModFix/>
          </a:blip>
          <a:stretch>
            <a:fillRect/>
          </a:stretch>
        </p:blipFill>
        <p:spPr>
          <a:xfrm>
            <a:off x="42450" y="0"/>
            <a:ext cx="9144000" cy="5143500"/>
          </a:xfrm>
          <a:prstGeom prst="rect">
            <a:avLst/>
          </a:prstGeom>
          <a:noFill/>
          <a:ln>
            <a:noFill/>
          </a:ln>
        </p:spPr>
      </p:pic>
      <p:sp>
        <p:nvSpPr>
          <p:cNvPr id="202" name="Google Shape;202;p26"/>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Database: MySQL</a:t>
            </a:r>
            <a:endParaRPr>
              <a:solidFill>
                <a:srgbClr val="FFFFFF"/>
              </a:solidFill>
            </a:endParaRPr>
          </a:p>
        </p:txBody>
      </p:sp>
      <p:pic>
        <p:nvPicPr>
          <p:cNvPr id="203" name="Google Shape;203;p26"/>
          <p:cNvPicPr preferRelativeResize="0"/>
          <p:nvPr/>
        </p:nvPicPr>
        <p:blipFill>
          <a:blip r:embed="rId4">
            <a:alphaModFix/>
          </a:blip>
          <a:stretch>
            <a:fillRect/>
          </a:stretch>
        </p:blipFill>
        <p:spPr>
          <a:xfrm>
            <a:off x="251124" y="1797049"/>
            <a:ext cx="4561876" cy="2739475"/>
          </a:xfrm>
          <a:prstGeom prst="rect">
            <a:avLst/>
          </a:prstGeom>
          <a:noFill/>
          <a:ln>
            <a:noFill/>
          </a:ln>
        </p:spPr>
      </p:pic>
      <p:pic>
        <p:nvPicPr>
          <p:cNvPr id="204" name="Google Shape;204;p26"/>
          <p:cNvPicPr preferRelativeResize="0"/>
          <p:nvPr/>
        </p:nvPicPr>
        <p:blipFill>
          <a:blip r:embed="rId5">
            <a:alphaModFix/>
          </a:blip>
          <a:stretch>
            <a:fillRect/>
          </a:stretch>
        </p:blipFill>
        <p:spPr>
          <a:xfrm>
            <a:off x="4906100" y="1932213"/>
            <a:ext cx="4237899" cy="2469150"/>
          </a:xfrm>
          <a:prstGeom prst="rect">
            <a:avLst/>
          </a:prstGeom>
          <a:noFill/>
          <a:ln>
            <a:noFill/>
          </a:ln>
        </p:spPr>
      </p:pic>
    </p:spTree>
  </p:cSld>
  <p:clrMapOvr>
    <a:masterClrMapping/>
  </p:clrMapOvr>
  <mc:AlternateContent>
    <mc:Choice Requires="p14">
      <p:transition spd="med" p14:dur="600">
        <p:push dir="r"/>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pic>
        <p:nvPicPr>
          <p:cNvPr id="210" name="Google Shape;210;p27"/>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11" name="Google Shape;211;p27"/>
          <p:cNvPicPr preferRelativeResize="0"/>
          <p:nvPr/>
        </p:nvPicPr>
        <p:blipFill>
          <a:blip r:embed="rId4">
            <a:alphaModFix amt="40000"/>
          </a:blip>
          <a:stretch>
            <a:fillRect/>
          </a:stretch>
        </p:blipFill>
        <p:spPr>
          <a:xfrm>
            <a:off x="6316021" y="2001550"/>
            <a:ext cx="2704400" cy="2592075"/>
          </a:xfrm>
          <a:prstGeom prst="rect">
            <a:avLst/>
          </a:prstGeom>
          <a:noFill/>
          <a:ln>
            <a:noFill/>
          </a:ln>
        </p:spPr>
      </p:pic>
      <p:grpSp>
        <p:nvGrpSpPr>
          <p:cNvPr id="212" name="Google Shape;212;p27"/>
          <p:cNvGrpSpPr/>
          <p:nvPr/>
        </p:nvGrpSpPr>
        <p:grpSpPr>
          <a:xfrm>
            <a:off x="779976" y="1796123"/>
            <a:ext cx="6210288" cy="696066"/>
            <a:chOff x="710674" y="1323166"/>
            <a:chExt cx="7232197" cy="731700"/>
          </a:xfrm>
        </p:grpSpPr>
        <p:sp>
          <p:nvSpPr>
            <p:cNvPr id="213" name="Google Shape;213;p27"/>
            <p:cNvSpPr txBox="1"/>
            <p:nvPr/>
          </p:nvSpPr>
          <p:spPr>
            <a:xfrm>
              <a:off x="710674" y="1373350"/>
              <a:ext cx="20043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n" sz="4400">
                  <a:latin typeface="Economica"/>
                  <a:ea typeface="Economica"/>
                  <a:cs typeface="Economica"/>
                  <a:sym typeface="Economica"/>
                </a:rPr>
                <a:t>Code</a:t>
              </a:r>
              <a:r>
                <a:rPr b="1" lang="en" sz="4400">
                  <a:solidFill>
                    <a:srgbClr val="085631"/>
                  </a:solidFill>
                  <a:latin typeface="Roboto"/>
                  <a:ea typeface="Roboto"/>
                  <a:cs typeface="Roboto"/>
                  <a:sym typeface="Roboto"/>
                </a:rPr>
                <a:t> </a:t>
              </a:r>
              <a:endParaRPr b="1" sz="4400">
                <a:solidFill>
                  <a:srgbClr val="085631"/>
                </a:solidFill>
                <a:latin typeface="Roboto"/>
                <a:ea typeface="Roboto"/>
                <a:cs typeface="Roboto"/>
                <a:sym typeface="Roboto"/>
              </a:endParaRPr>
            </a:p>
          </p:txBody>
        </p:sp>
        <p:sp>
          <p:nvSpPr>
            <p:cNvPr id="214" name="Google Shape;214;p27"/>
            <p:cNvSpPr/>
            <p:nvPr/>
          </p:nvSpPr>
          <p:spPr>
            <a:xfrm>
              <a:off x="2789772" y="1323166"/>
              <a:ext cx="5153100" cy="731700"/>
            </a:xfrm>
            <a:prstGeom prst="rect">
              <a:avLst/>
            </a:prstGeom>
            <a:solidFill>
              <a:srgbClr val="741B47"/>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highlight>
                  <a:srgbClr val="741B47"/>
                </a:highlight>
              </a:endParaRPr>
            </a:p>
          </p:txBody>
        </p:sp>
        <p:sp>
          <p:nvSpPr>
            <p:cNvPr id="215" name="Google Shape;215;p27"/>
            <p:cNvSpPr txBox="1"/>
            <p:nvPr/>
          </p:nvSpPr>
          <p:spPr>
            <a:xfrm>
              <a:off x="2914389" y="1407440"/>
              <a:ext cx="4765800" cy="575400"/>
            </a:xfrm>
            <a:prstGeom prst="rect">
              <a:avLst/>
            </a:prstGeom>
            <a:solidFill>
              <a:srgbClr val="741B47"/>
            </a:solid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800">
                  <a:solidFill>
                    <a:srgbClr val="FFFFFF"/>
                  </a:solidFill>
                  <a:latin typeface="Spectral"/>
                  <a:ea typeface="Spectral"/>
                  <a:cs typeface="Spectral"/>
                  <a:sym typeface="Spectral"/>
                </a:rPr>
                <a:t>Gather, organize, and style source code</a:t>
              </a:r>
              <a:endParaRPr sz="1800">
                <a:solidFill>
                  <a:srgbClr val="FFFFFF"/>
                </a:solidFill>
                <a:latin typeface="Spectral"/>
                <a:ea typeface="Spectral"/>
                <a:cs typeface="Spectral"/>
                <a:sym typeface="Spectral"/>
              </a:endParaRPr>
            </a:p>
          </p:txBody>
        </p:sp>
      </p:grpSp>
      <p:grpSp>
        <p:nvGrpSpPr>
          <p:cNvPr id="216" name="Google Shape;216;p27"/>
          <p:cNvGrpSpPr/>
          <p:nvPr/>
        </p:nvGrpSpPr>
        <p:grpSpPr>
          <a:xfrm>
            <a:off x="19937" y="2631412"/>
            <a:ext cx="6969988" cy="696066"/>
            <a:chOff x="7" y="2207525"/>
            <a:chExt cx="7650080" cy="731700"/>
          </a:xfrm>
        </p:grpSpPr>
        <p:sp>
          <p:nvSpPr>
            <p:cNvPr id="217" name="Google Shape;217;p27"/>
            <p:cNvSpPr txBox="1"/>
            <p:nvPr/>
          </p:nvSpPr>
          <p:spPr>
            <a:xfrm>
              <a:off x="7" y="2257725"/>
              <a:ext cx="27153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n" sz="4400">
                  <a:latin typeface="Economica"/>
                  <a:ea typeface="Economica"/>
                  <a:cs typeface="Economica"/>
                  <a:sym typeface="Economica"/>
                </a:rPr>
                <a:t>Add</a:t>
              </a:r>
              <a:endParaRPr b="1" sz="4400">
                <a:latin typeface="Economica"/>
                <a:ea typeface="Economica"/>
                <a:cs typeface="Economica"/>
                <a:sym typeface="Economica"/>
              </a:endParaRPr>
            </a:p>
          </p:txBody>
        </p:sp>
        <p:sp>
          <p:nvSpPr>
            <p:cNvPr id="218" name="Google Shape;218;p27"/>
            <p:cNvSpPr/>
            <p:nvPr/>
          </p:nvSpPr>
          <p:spPr>
            <a:xfrm>
              <a:off x="2789787" y="2207525"/>
              <a:ext cx="4860300" cy="731700"/>
            </a:xfrm>
            <a:prstGeom prst="rect">
              <a:avLst/>
            </a:prstGeom>
            <a:solidFill>
              <a:srgbClr val="A64D79"/>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p27"/>
            <p:cNvSpPr txBox="1"/>
            <p:nvPr/>
          </p:nvSpPr>
          <p:spPr>
            <a:xfrm>
              <a:off x="2914387" y="2414096"/>
              <a:ext cx="4373100" cy="330600"/>
            </a:xfrm>
            <a:prstGeom prst="rect">
              <a:avLst/>
            </a:prstGeom>
            <a:solidFill>
              <a:srgbClr val="A64D79"/>
            </a:solid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800">
                  <a:solidFill>
                    <a:srgbClr val="FFFFFF"/>
                  </a:solidFill>
                  <a:latin typeface="Spectral"/>
                  <a:ea typeface="Spectral"/>
                  <a:cs typeface="Spectral"/>
                  <a:sym typeface="Spectral"/>
                </a:rPr>
                <a:t>Add desired features</a:t>
              </a:r>
              <a:endParaRPr sz="1800">
                <a:solidFill>
                  <a:srgbClr val="FFFFFF"/>
                </a:solidFill>
                <a:latin typeface="Spectral"/>
                <a:ea typeface="Spectral"/>
                <a:cs typeface="Spectral"/>
                <a:sym typeface="Spectral"/>
              </a:endParaRPr>
            </a:p>
          </p:txBody>
        </p:sp>
      </p:grpSp>
      <p:grpSp>
        <p:nvGrpSpPr>
          <p:cNvPr id="220" name="Google Shape;220;p27"/>
          <p:cNvGrpSpPr/>
          <p:nvPr/>
        </p:nvGrpSpPr>
        <p:grpSpPr>
          <a:xfrm>
            <a:off x="557708" y="3468175"/>
            <a:ext cx="6432766" cy="696066"/>
            <a:chOff x="755105" y="3088625"/>
            <a:chExt cx="6546678" cy="731700"/>
          </a:xfrm>
        </p:grpSpPr>
        <p:sp>
          <p:nvSpPr>
            <p:cNvPr id="221" name="Google Shape;221;p27"/>
            <p:cNvSpPr txBox="1"/>
            <p:nvPr/>
          </p:nvSpPr>
          <p:spPr>
            <a:xfrm>
              <a:off x="755105" y="3138825"/>
              <a:ext cx="19599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n" sz="4400">
                  <a:latin typeface="Economica"/>
                  <a:ea typeface="Economica"/>
                  <a:cs typeface="Economica"/>
                  <a:sym typeface="Economica"/>
                </a:rPr>
                <a:t>Mobile</a:t>
              </a:r>
              <a:endParaRPr b="1" sz="4400">
                <a:latin typeface="Economica"/>
                <a:ea typeface="Economica"/>
                <a:cs typeface="Economica"/>
                <a:sym typeface="Economica"/>
              </a:endParaRPr>
            </a:p>
          </p:txBody>
        </p:sp>
        <p:sp>
          <p:nvSpPr>
            <p:cNvPr id="222" name="Google Shape;222;p27"/>
            <p:cNvSpPr/>
            <p:nvPr/>
          </p:nvSpPr>
          <p:spPr>
            <a:xfrm>
              <a:off x="2789782" y="3088625"/>
              <a:ext cx="4512000" cy="731700"/>
            </a:xfrm>
            <a:prstGeom prst="rect">
              <a:avLst/>
            </a:prstGeom>
            <a:solidFill>
              <a:srgbClr val="C27BA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p27"/>
            <p:cNvSpPr txBox="1"/>
            <p:nvPr/>
          </p:nvSpPr>
          <p:spPr>
            <a:xfrm>
              <a:off x="2914399" y="3295175"/>
              <a:ext cx="4181400" cy="330600"/>
            </a:xfrm>
            <a:prstGeom prst="rect">
              <a:avLst/>
            </a:prstGeom>
            <a:solidFill>
              <a:srgbClr val="C27BA0"/>
            </a:solid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800">
                  <a:solidFill>
                    <a:srgbClr val="FFFFFF"/>
                  </a:solidFill>
                  <a:latin typeface="Spectral"/>
                  <a:ea typeface="Spectral"/>
                  <a:cs typeface="Spectral"/>
                  <a:sym typeface="Spectral"/>
                </a:rPr>
                <a:t>Convert website to mobile application</a:t>
              </a:r>
              <a:endParaRPr sz="1800">
                <a:solidFill>
                  <a:srgbClr val="FFFFFF"/>
                </a:solidFill>
                <a:latin typeface="Spectral"/>
                <a:ea typeface="Spectral"/>
                <a:cs typeface="Spectral"/>
                <a:sym typeface="Spectral"/>
              </a:endParaRPr>
            </a:p>
          </p:txBody>
        </p:sp>
      </p:grpSp>
      <p:grpSp>
        <p:nvGrpSpPr>
          <p:cNvPr id="224" name="Google Shape;224;p27"/>
          <p:cNvGrpSpPr/>
          <p:nvPr/>
        </p:nvGrpSpPr>
        <p:grpSpPr>
          <a:xfrm>
            <a:off x="424150" y="4403984"/>
            <a:ext cx="6566091" cy="696066"/>
            <a:chOff x="580150" y="3088625"/>
            <a:chExt cx="6768468" cy="731700"/>
          </a:xfrm>
        </p:grpSpPr>
        <p:sp>
          <p:nvSpPr>
            <p:cNvPr id="225" name="Google Shape;225;p27"/>
            <p:cNvSpPr txBox="1"/>
            <p:nvPr/>
          </p:nvSpPr>
          <p:spPr>
            <a:xfrm>
              <a:off x="580150" y="3138825"/>
              <a:ext cx="21351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n" sz="4400">
                  <a:latin typeface="Economica"/>
                  <a:ea typeface="Economica"/>
                  <a:cs typeface="Economica"/>
                  <a:sym typeface="Economica"/>
                </a:rPr>
                <a:t>Publish</a:t>
              </a:r>
              <a:endParaRPr b="1" sz="4400">
                <a:latin typeface="Economica"/>
                <a:ea typeface="Economica"/>
                <a:cs typeface="Economica"/>
                <a:sym typeface="Economica"/>
              </a:endParaRPr>
            </a:p>
          </p:txBody>
        </p:sp>
        <p:sp>
          <p:nvSpPr>
            <p:cNvPr id="226" name="Google Shape;226;p27"/>
            <p:cNvSpPr/>
            <p:nvPr/>
          </p:nvSpPr>
          <p:spPr>
            <a:xfrm>
              <a:off x="2782018" y="3088625"/>
              <a:ext cx="4566600" cy="731700"/>
            </a:xfrm>
            <a:prstGeom prst="rect">
              <a:avLst/>
            </a:prstGeom>
            <a:solidFill>
              <a:srgbClr val="D5A6BD"/>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p27"/>
            <p:cNvSpPr txBox="1"/>
            <p:nvPr/>
          </p:nvSpPr>
          <p:spPr>
            <a:xfrm>
              <a:off x="2914390" y="3295175"/>
              <a:ext cx="4190700" cy="330600"/>
            </a:xfrm>
            <a:prstGeom prst="rect">
              <a:avLst/>
            </a:prstGeom>
            <a:solidFill>
              <a:srgbClr val="D5A6BD"/>
            </a:solid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800">
                  <a:solidFill>
                    <a:srgbClr val="FFFFFF"/>
                  </a:solidFill>
                  <a:latin typeface="Spectral"/>
                  <a:ea typeface="Spectral"/>
                  <a:cs typeface="Spectral"/>
                  <a:sym typeface="Spectral"/>
                </a:rPr>
                <a:t>Publish application to IOS and on Android</a:t>
              </a:r>
              <a:endParaRPr sz="1800">
                <a:solidFill>
                  <a:srgbClr val="FFFFFF"/>
                </a:solidFill>
                <a:latin typeface="Spectral"/>
                <a:ea typeface="Spectral"/>
                <a:cs typeface="Spectral"/>
                <a:sym typeface="Spectral"/>
              </a:endParaRPr>
            </a:p>
          </p:txBody>
        </p:sp>
      </p:grpSp>
      <p:sp>
        <p:nvSpPr>
          <p:cNvPr id="228" name="Google Shape;228;p27"/>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Plan to Finish the Project</a:t>
            </a:r>
            <a:endParaRPr>
              <a:solidFill>
                <a:srgbClr val="FFFFFF"/>
              </a:solidFill>
            </a:endParaRPr>
          </a:p>
        </p:txBody>
      </p:sp>
    </p:spTree>
  </p:cSld>
  <p:clrMapOvr>
    <a:masterClrMapping/>
  </p:clrMapOvr>
  <mc:AlternateContent>
    <mc:Choice Requires="p14">
      <p:transition spd="med" p14:dur="600">
        <p:push dir="r"/>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2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pic>
        <p:nvPicPr>
          <p:cNvPr id="234" name="Google Shape;234;p28"/>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5" name="Google Shape;235;p28"/>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Application Visualization: Tablet</a:t>
            </a:r>
            <a:endParaRPr>
              <a:solidFill>
                <a:srgbClr val="FFFFFF"/>
              </a:solidFill>
            </a:endParaRPr>
          </a:p>
        </p:txBody>
      </p:sp>
      <p:pic>
        <p:nvPicPr>
          <p:cNvPr id="236" name="Google Shape;236;p28"/>
          <p:cNvPicPr preferRelativeResize="0"/>
          <p:nvPr/>
        </p:nvPicPr>
        <p:blipFill>
          <a:blip r:embed="rId4">
            <a:alphaModFix/>
          </a:blip>
          <a:stretch>
            <a:fillRect/>
          </a:stretch>
        </p:blipFill>
        <p:spPr>
          <a:xfrm>
            <a:off x="812075" y="1760401"/>
            <a:ext cx="3484851" cy="2716501"/>
          </a:xfrm>
          <a:prstGeom prst="rect">
            <a:avLst/>
          </a:prstGeom>
          <a:noFill/>
          <a:ln>
            <a:noFill/>
          </a:ln>
        </p:spPr>
      </p:pic>
      <p:pic>
        <p:nvPicPr>
          <p:cNvPr id="237" name="Google Shape;237;p28"/>
          <p:cNvPicPr preferRelativeResize="0"/>
          <p:nvPr/>
        </p:nvPicPr>
        <p:blipFill>
          <a:blip r:embed="rId5">
            <a:alphaModFix/>
          </a:blip>
          <a:stretch>
            <a:fillRect/>
          </a:stretch>
        </p:blipFill>
        <p:spPr>
          <a:xfrm>
            <a:off x="4712550" y="1760400"/>
            <a:ext cx="3935323" cy="2716501"/>
          </a:xfrm>
          <a:prstGeom prst="rect">
            <a:avLst/>
          </a:prstGeom>
          <a:noFill/>
          <a:ln>
            <a:noFill/>
          </a:ln>
        </p:spPr>
      </p:pic>
      <p:sp>
        <p:nvSpPr>
          <p:cNvPr id="238" name="Google Shape;238;p28"/>
          <p:cNvSpPr txBox="1"/>
          <p:nvPr/>
        </p:nvSpPr>
        <p:spPr>
          <a:xfrm>
            <a:off x="813225" y="4521950"/>
            <a:ext cx="3484800" cy="57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Spectral"/>
                <a:ea typeface="Spectral"/>
                <a:cs typeface="Spectral"/>
                <a:sym typeface="Spectral"/>
              </a:rPr>
              <a:t>Apple</a:t>
            </a:r>
            <a:endParaRPr sz="2400">
              <a:latin typeface="Spectral"/>
              <a:ea typeface="Spectral"/>
              <a:cs typeface="Spectral"/>
              <a:sym typeface="Spectral"/>
            </a:endParaRPr>
          </a:p>
        </p:txBody>
      </p:sp>
      <p:sp>
        <p:nvSpPr>
          <p:cNvPr id="239" name="Google Shape;239;p28"/>
          <p:cNvSpPr txBox="1"/>
          <p:nvPr/>
        </p:nvSpPr>
        <p:spPr>
          <a:xfrm>
            <a:off x="4712550" y="4508050"/>
            <a:ext cx="3935100" cy="5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Spectral"/>
                <a:ea typeface="Spectral"/>
                <a:cs typeface="Spectral"/>
                <a:sym typeface="Spectral"/>
              </a:rPr>
              <a:t>Android</a:t>
            </a:r>
            <a:endParaRPr>
              <a:latin typeface="Open Sans"/>
              <a:ea typeface="Open Sans"/>
              <a:cs typeface="Open Sans"/>
              <a:sym typeface="Open Sans"/>
            </a:endParaRPr>
          </a:p>
        </p:txBody>
      </p:sp>
    </p:spTree>
  </p:cSld>
  <p:clrMapOvr>
    <a:masterClrMapping/>
  </p:clrMapOvr>
  <mc:AlternateContent>
    <mc:Choice Requires="p14">
      <p:transition spd="med" p14:dur="600">
        <p:push dir="r"/>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par>
                                <p:cTn fill="hold" nodeType="with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2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pic>
        <p:nvPicPr>
          <p:cNvPr id="245" name="Google Shape;245;p29"/>
          <p:cNvPicPr preferRelativeResize="0"/>
          <p:nvPr/>
        </p:nvPicPr>
        <p:blipFill>
          <a:blip r:embed="rId3">
            <a:alphaModFix/>
          </a:blip>
          <a:stretch>
            <a:fillRect/>
          </a:stretch>
        </p:blipFill>
        <p:spPr>
          <a:xfrm>
            <a:off x="0" y="0"/>
            <a:ext cx="9144000" cy="5143500"/>
          </a:xfrm>
          <a:prstGeom prst="rect">
            <a:avLst/>
          </a:prstGeom>
          <a:noFill/>
          <a:ln>
            <a:noFill/>
          </a:ln>
        </p:spPr>
      </p:pic>
      <p:sp>
        <p:nvSpPr>
          <p:cNvPr id="246" name="Google Shape;246;p29"/>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Application Visualization: Smartphone</a:t>
            </a:r>
            <a:endParaRPr>
              <a:solidFill>
                <a:srgbClr val="FFFFFF"/>
              </a:solidFill>
            </a:endParaRPr>
          </a:p>
        </p:txBody>
      </p:sp>
      <p:pic>
        <p:nvPicPr>
          <p:cNvPr id="247" name="Google Shape;247;p29"/>
          <p:cNvPicPr preferRelativeResize="0"/>
          <p:nvPr/>
        </p:nvPicPr>
        <p:blipFill rotWithShape="1">
          <a:blip r:embed="rId4">
            <a:alphaModFix/>
          </a:blip>
          <a:srcRect b="1079" l="2387" r="1725" t="814"/>
          <a:stretch/>
        </p:blipFill>
        <p:spPr>
          <a:xfrm>
            <a:off x="3751825" y="1726600"/>
            <a:ext cx="1640349" cy="3326549"/>
          </a:xfrm>
          <a:prstGeom prst="rect">
            <a:avLst/>
          </a:prstGeom>
          <a:noFill/>
          <a:ln>
            <a:noFill/>
          </a:ln>
        </p:spPr>
      </p:pic>
      <p:sp>
        <p:nvSpPr>
          <p:cNvPr id="248" name="Google Shape;248;p29"/>
          <p:cNvSpPr txBox="1"/>
          <p:nvPr/>
        </p:nvSpPr>
        <p:spPr>
          <a:xfrm>
            <a:off x="5421500" y="2820625"/>
            <a:ext cx="1459500" cy="113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Spectral"/>
                <a:ea typeface="Spectral"/>
                <a:cs typeface="Spectral"/>
                <a:sym typeface="Spectral"/>
              </a:rPr>
              <a:t>Apple and Android</a:t>
            </a:r>
            <a:endParaRPr sz="2400">
              <a:latin typeface="Spectral"/>
              <a:ea typeface="Spectral"/>
              <a:cs typeface="Spectral"/>
              <a:sym typeface="Spectral"/>
            </a:endParaRPr>
          </a:p>
        </p:txBody>
      </p:sp>
    </p:spTree>
  </p:cSld>
  <p:clrMapOvr>
    <a:masterClrMapping/>
  </p:clrMapOvr>
  <mc:AlternateContent>
    <mc:Choice Requires="p14">
      <p:transition spd="med" p14:dur="600">
        <p:push dir="r"/>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3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5" name="Google Shape;255;p30"/>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56" name="Google Shape;256;p30"/>
          <p:cNvPicPr preferRelativeResize="0"/>
          <p:nvPr/>
        </p:nvPicPr>
        <p:blipFill>
          <a:blip r:embed="rId4">
            <a:alphaModFix amt="30000"/>
          </a:blip>
          <a:stretch>
            <a:fillRect/>
          </a:stretch>
        </p:blipFill>
        <p:spPr>
          <a:xfrm>
            <a:off x="0" y="-537887"/>
            <a:ext cx="9144001" cy="6219277"/>
          </a:xfrm>
          <a:prstGeom prst="rect">
            <a:avLst/>
          </a:prstGeom>
          <a:noFill/>
          <a:ln>
            <a:noFill/>
          </a:ln>
        </p:spPr>
      </p:pic>
      <p:sp>
        <p:nvSpPr>
          <p:cNvPr id="257" name="Google Shape;257;p30"/>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rPr>
              <a:t>Thank you</a:t>
            </a:r>
            <a:r>
              <a:rPr b="1" lang="en">
                <a:solidFill>
                  <a:srgbClr val="FFFFFF"/>
                </a:solidFill>
              </a:rPr>
              <a:t> !</a:t>
            </a:r>
            <a:endParaRPr b="1">
              <a:solidFill>
                <a:srgbClr val="FFFFFF"/>
              </a:solidFill>
            </a:endParaRPr>
          </a:p>
        </p:txBody>
      </p:sp>
      <p:sp>
        <p:nvSpPr>
          <p:cNvPr id="258" name="Google Shape;258;p30"/>
          <p:cNvSpPr txBox="1"/>
          <p:nvPr/>
        </p:nvSpPr>
        <p:spPr>
          <a:xfrm>
            <a:off x="1389750" y="1956900"/>
            <a:ext cx="6364500" cy="122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a:latin typeface="Spectral"/>
                <a:ea typeface="Spectral"/>
                <a:cs typeface="Spectral"/>
                <a:sym typeface="Spectral"/>
              </a:rPr>
              <a:t>Any Questions?</a:t>
            </a:r>
            <a:endParaRPr sz="6000">
              <a:latin typeface="Spectral"/>
              <a:ea typeface="Spectral"/>
              <a:cs typeface="Spectral"/>
              <a:sym typeface="Spectral"/>
            </a:endParaRPr>
          </a:p>
        </p:txBody>
      </p:sp>
    </p:spTree>
  </p:cSld>
  <p:clrMapOvr>
    <a:masterClrMapping/>
  </p:clrMapOvr>
  <mc:AlternateContent>
    <mc:Choice Requires="p14">
      <p:transition spd="slow" p14:dur="10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75" name="Google Shape;75;p14"/>
          <p:cNvPicPr preferRelativeResize="0"/>
          <p:nvPr/>
        </p:nvPicPr>
        <p:blipFill>
          <a:blip r:embed="rId3">
            <a:alphaModFix/>
          </a:blip>
          <a:stretch>
            <a:fillRect/>
          </a:stretch>
        </p:blipFill>
        <p:spPr>
          <a:xfrm>
            <a:off x="0" y="0"/>
            <a:ext cx="9144000" cy="5143500"/>
          </a:xfrm>
          <a:prstGeom prst="rect">
            <a:avLst/>
          </a:prstGeom>
          <a:noFill/>
          <a:ln>
            <a:noFill/>
          </a:ln>
        </p:spPr>
      </p:pic>
      <p:sp>
        <p:nvSpPr>
          <p:cNvPr id="76" name="Google Shape;76;p14"/>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Team and Client</a:t>
            </a:r>
            <a:endParaRPr>
              <a:solidFill>
                <a:srgbClr val="FFFFFF"/>
              </a:solidFill>
            </a:endParaRPr>
          </a:p>
        </p:txBody>
      </p:sp>
      <p:sp>
        <p:nvSpPr>
          <p:cNvPr id="77" name="Google Shape;77;p14"/>
          <p:cNvSpPr txBox="1"/>
          <p:nvPr/>
        </p:nvSpPr>
        <p:spPr>
          <a:xfrm>
            <a:off x="170700" y="1447325"/>
            <a:ext cx="4401300" cy="2509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800">
              <a:latin typeface="Spectral"/>
              <a:ea typeface="Spectral"/>
              <a:cs typeface="Spectral"/>
              <a:sym typeface="Spectral"/>
            </a:endParaRPr>
          </a:p>
          <a:p>
            <a:pPr indent="0" lvl="0" marL="0" rtl="0" algn="ctr">
              <a:lnSpc>
                <a:spcPct val="115000"/>
              </a:lnSpc>
              <a:spcBef>
                <a:spcPts val="1600"/>
              </a:spcBef>
              <a:spcAft>
                <a:spcPts val="0"/>
              </a:spcAft>
              <a:buNone/>
            </a:pPr>
            <a:r>
              <a:rPr b="1" lang="en" sz="1800">
                <a:latin typeface="Spectral"/>
                <a:ea typeface="Spectral"/>
                <a:cs typeface="Spectral"/>
                <a:sym typeface="Spectral"/>
              </a:rPr>
              <a:t>Team:</a:t>
            </a:r>
            <a:endParaRPr b="1" sz="1800">
              <a:latin typeface="Spectral"/>
              <a:ea typeface="Spectral"/>
              <a:cs typeface="Spectral"/>
              <a:sym typeface="Spectral"/>
            </a:endParaRPr>
          </a:p>
          <a:p>
            <a:pPr indent="0" lvl="0" marL="0" rtl="0" algn="ctr">
              <a:lnSpc>
                <a:spcPct val="115000"/>
              </a:lnSpc>
              <a:spcBef>
                <a:spcPts val="1600"/>
              </a:spcBef>
              <a:spcAft>
                <a:spcPts val="0"/>
              </a:spcAft>
              <a:buClr>
                <a:schemeClr val="dk1"/>
              </a:buClr>
              <a:buSzPts val="1100"/>
              <a:buFont typeface="Arial"/>
              <a:buNone/>
            </a:pPr>
            <a:r>
              <a:rPr lang="en" sz="1800">
                <a:latin typeface="Spectral"/>
                <a:ea typeface="Spectral"/>
                <a:cs typeface="Spectral"/>
                <a:sym typeface="Spectral"/>
              </a:rPr>
              <a:t>Salma Mala and Amanda McMahon</a:t>
            </a:r>
            <a:endParaRPr sz="1800">
              <a:latin typeface="Spectral"/>
              <a:ea typeface="Spectral"/>
              <a:cs typeface="Spectral"/>
              <a:sym typeface="Spectral"/>
            </a:endParaRPr>
          </a:p>
          <a:p>
            <a:pPr indent="0" lvl="0" marL="0" rtl="0" algn="ctr">
              <a:lnSpc>
                <a:spcPct val="115000"/>
              </a:lnSpc>
              <a:spcBef>
                <a:spcPts val="1600"/>
              </a:spcBef>
              <a:spcAft>
                <a:spcPts val="0"/>
              </a:spcAft>
              <a:buClr>
                <a:schemeClr val="dk1"/>
              </a:buClr>
              <a:buSzPts val="1100"/>
              <a:buFont typeface="Arial"/>
              <a:buNone/>
            </a:pPr>
            <a:r>
              <a:t/>
            </a:r>
            <a:endParaRPr sz="1800">
              <a:latin typeface="Spectral"/>
              <a:ea typeface="Spectral"/>
              <a:cs typeface="Spectral"/>
              <a:sym typeface="Spectral"/>
            </a:endParaRPr>
          </a:p>
          <a:p>
            <a:pPr indent="457200" lvl="0" marL="3657600" rtl="0" algn="l">
              <a:lnSpc>
                <a:spcPct val="115000"/>
              </a:lnSpc>
              <a:spcBef>
                <a:spcPts val="1600"/>
              </a:spcBef>
              <a:spcAft>
                <a:spcPts val="1600"/>
              </a:spcAft>
              <a:buClr>
                <a:schemeClr val="dk1"/>
              </a:buClr>
              <a:buSzPts val="1100"/>
              <a:buFont typeface="Arial"/>
              <a:buNone/>
            </a:pPr>
            <a:r>
              <a:rPr lang="en" sz="1800">
                <a:latin typeface="Spectral"/>
                <a:ea typeface="Spectral"/>
                <a:cs typeface="Spectral"/>
                <a:sym typeface="Spectral"/>
              </a:rPr>
              <a:t> </a:t>
            </a:r>
            <a:endParaRPr>
              <a:latin typeface="Spectral"/>
              <a:ea typeface="Spectral"/>
              <a:cs typeface="Spectral"/>
              <a:sym typeface="Spectral"/>
            </a:endParaRPr>
          </a:p>
        </p:txBody>
      </p:sp>
      <p:sp>
        <p:nvSpPr>
          <p:cNvPr id="78" name="Google Shape;78;p14"/>
          <p:cNvSpPr txBox="1"/>
          <p:nvPr/>
        </p:nvSpPr>
        <p:spPr>
          <a:xfrm>
            <a:off x="3264250" y="2502225"/>
            <a:ext cx="6184500" cy="264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800">
              <a:latin typeface="Spectral"/>
              <a:ea typeface="Spectral"/>
              <a:cs typeface="Spectral"/>
              <a:sym typeface="Spectral"/>
            </a:endParaRPr>
          </a:p>
          <a:p>
            <a:pPr indent="0" lvl="0" marL="0" rtl="0" algn="ctr">
              <a:lnSpc>
                <a:spcPct val="115000"/>
              </a:lnSpc>
              <a:spcBef>
                <a:spcPts val="1600"/>
              </a:spcBef>
              <a:spcAft>
                <a:spcPts val="0"/>
              </a:spcAft>
              <a:buClr>
                <a:schemeClr val="dk1"/>
              </a:buClr>
              <a:buSzPts val="1100"/>
              <a:buFont typeface="Arial"/>
              <a:buNone/>
            </a:pPr>
            <a:r>
              <a:rPr b="1" lang="en" sz="1800">
                <a:latin typeface="Spectral"/>
                <a:ea typeface="Spectral"/>
                <a:cs typeface="Spectral"/>
                <a:sym typeface="Spectral"/>
              </a:rPr>
              <a:t>Client:</a:t>
            </a:r>
            <a:endParaRPr b="1" sz="1800">
              <a:latin typeface="Spectral"/>
              <a:ea typeface="Spectral"/>
              <a:cs typeface="Spectral"/>
              <a:sym typeface="Spectral"/>
            </a:endParaRPr>
          </a:p>
          <a:p>
            <a:pPr indent="0" lvl="0" marL="0" rtl="0" algn="ctr">
              <a:lnSpc>
                <a:spcPct val="115000"/>
              </a:lnSpc>
              <a:spcBef>
                <a:spcPts val="1600"/>
              </a:spcBef>
              <a:spcAft>
                <a:spcPts val="0"/>
              </a:spcAft>
              <a:buNone/>
            </a:pPr>
            <a:r>
              <a:rPr lang="en" sz="1800">
                <a:latin typeface="Spectral"/>
                <a:ea typeface="Spectral"/>
                <a:cs typeface="Spectral"/>
                <a:sym typeface="Spectral"/>
              </a:rPr>
              <a:t>Dr. Jill Walsh </a:t>
            </a:r>
            <a:endParaRPr sz="1800">
              <a:latin typeface="Spectral"/>
              <a:ea typeface="Spectral"/>
              <a:cs typeface="Spectral"/>
              <a:sym typeface="Spectral"/>
            </a:endParaRPr>
          </a:p>
          <a:p>
            <a:pPr indent="0" lvl="0" marL="0" rtl="0" algn="ctr">
              <a:lnSpc>
                <a:spcPct val="115000"/>
              </a:lnSpc>
              <a:spcBef>
                <a:spcPts val="1600"/>
              </a:spcBef>
              <a:spcAft>
                <a:spcPts val="1600"/>
              </a:spcAft>
              <a:buClr>
                <a:schemeClr val="dk1"/>
              </a:buClr>
              <a:buSzPts val="1100"/>
              <a:buFont typeface="Arial"/>
              <a:buNone/>
            </a:pPr>
            <a:r>
              <a:rPr lang="en" sz="1800">
                <a:latin typeface="Spectral"/>
                <a:ea typeface="Spectral"/>
                <a:cs typeface="Spectral"/>
                <a:sym typeface="Spectral"/>
              </a:rPr>
              <a:t>Professor of the Engineering Department</a:t>
            </a:r>
            <a:endParaRPr>
              <a:latin typeface="Spectral"/>
              <a:ea typeface="Spectral"/>
              <a:cs typeface="Spectral"/>
              <a:sym typeface="Spectral"/>
            </a:endParaRPr>
          </a:p>
        </p:txBody>
      </p:sp>
      <p:pic>
        <p:nvPicPr>
          <p:cNvPr id="79" name="Google Shape;79;p14"/>
          <p:cNvPicPr preferRelativeResize="0"/>
          <p:nvPr/>
        </p:nvPicPr>
        <p:blipFill>
          <a:blip r:embed="rId4">
            <a:alphaModFix/>
          </a:blip>
          <a:stretch>
            <a:fillRect/>
          </a:stretch>
        </p:blipFill>
        <p:spPr>
          <a:xfrm>
            <a:off x="1219873" y="3072001"/>
            <a:ext cx="2302950" cy="1729300"/>
          </a:xfrm>
          <a:prstGeom prst="rect">
            <a:avLst/>
          </a:prstGeom>
          <a:noFill/>
          <a:ln>
            <a:noFill/>
          </a:ln>
        </p:spPr>
      </p:pic>
      <p:pic>
        <p:nvPicPr>
          <p:cNvPr id="80" name="Google Shape;80;p14"/>
          <p:cNvPicPr preferRelativeResize="0"/>
          <p:nvPr/>
        </p:nvPicPr>
        <p:blipFill>
          <a:blip r:embed="rId5">
            <a:alphaModFix/>
          </a:blip>
          <a:stretch>
            <a:fillRect/>
          </a:stretch>
        </p:blipFill>
        <p:spPr>
          <a:xfrm>
            <a:off x="6748050" y="1900675"/>
            <a:ext cx="2084249" cy="1455775"/>
          </a:xfrm>
          <a:prstGeom prst="rect">
            <a:avLst/>
          </a:prstGeom>
          <a:noFill/>
          <a:ln>
            <a:noFill/>
          </a:ln>
        </p:spPr>
      </p:pic>
    </p:spTree>
  </p:cSld>
  <p:clrMapOvr>
    <a:masterClrMapping/>
  </p:clrMapOvr>
  <p:transition spd="med">
    <p:push dir="r"/>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1000"/>
                                        <p:tgtEl>
                                          <p:spTgt spid="77"/>
                                        </p:tgtEl>
                                      </p:cBhvr>
                                    </p:animEffect>
                                  </p:childTnLst>
                                </p:cTn>
                              </p:par>
                              <p:par>
                                <p:cTn fill="hold" nodeType="with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par>
                                <p:cTn fill="hold" nodeType="with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5"/>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87" name="Google Shape;87;p15"/>
          <p:cNvPicPr preferRelativeResize="0"/>
          <p:nvPr/>
        </p:nvPicPr>
        <p:blipFill>
          <a:blip r:embed="rId3">
            <a:alphaModFix/>
          </a:blip>
          <a:stretch>
            <a:fillRect/>
          </a:stretch>
        </p:blipFill>
        <p:spPr>
          <a:xfrm>
            <a:off x="0" y="0"/>
            <a:ext cx="9144000" cy="5143500"/>
          </a:xfrm>
          <a:prstGeom prst="rect">
            <a:avLst/>
          </a:prstGeom>
          <a:noFill/>
          <a:ln>
            <a:noFill/>
          </a:ln>
        </p:spPr>
      </p:pic>
      <p:sp>
        <p:nvSpPr>
          <p:cNvPr id="88" name="Google Shape;88;p15"/>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Project Description and Motivation</a:t>
            </a:r>
            <a:endParaRPr>
              <a:solidFill>
                <a:srgbClr val="FFFFFF"/>
              </a:solidFill>
            </a:endParaRPr>
          </a:p>
        </p:txBody>
      </p:sp>
      <p:sp>
        <p:nvSpPr>
          <p:cNvPr id="89" name="Google Shape;89;p15"/>
          <p:cNvSpPr txBox="1"/>
          <p:nvPr>
            <p:ph idx="1" type="body"/>
          </p:nvPr>
        </p:nvSpPr>
        <p:spPr>
          <a:xfrm>
            <a:off x="311700" y="1682425"/>
            <a:ext cx="8520600" cy="33540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Clr>
                <a:schemeClr val="dk1"/>
              </a:buClr>
              <a:buSzPts val="1100"/>
              <a:buFont typeface="Arial"/>
              <a:buNone/>
            </a:pPr>
            <a:r>
              <a:rPr lang="en" sz="2000">
                <a:solidFill>
                  <a:srgbClr val="434343"/>
                </a:solidFill>
                <a:latin typeface="Spectral"/>
                <a:ea typeface="Spectral"/>
                <a:cs typeface="Spectral"/>
                <a:sym typeface="Spectral"/>
              </a:rPr>
              <a:t>Our project is to create an application for the upcoming American Society of Civil Engineers-ASCE conference, 2019 at Saint Martin’s University. In this app students will be able to search schedules, locations, campus maps, room setting, and food options near as well as the university cafeteria. The app will also send out notifications prior to a session starting.</a:t>
            </a:r>
            <a:endParaRPr sz="2000">
              <a:solidFill>
                <a:srgbClr val="434343"/>
              </a:solidFill>
              <a:latin typeface="Spectral"/>
              <a:ea typeface="Spectral"/>
              <a:cs typeface="Spectral"/>
              <a:sym typeface="Spectral"/>
            </a:endParaRPr>
          </a:p>
        </p:txBody>
      </p:sp>
    </p:spTree>
  </p:cSld>
  <p:clrMapOvr>
    <a:masterClrMapping/>
  </p:clrMapOvr>
  <mc:AlternateContent>
    <mc:Choice Requires="p14">
      <p:transition spd="med" p14:dur="600">
        <p:push dir="r"/>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6" name="Google Shape;96;p16"/>
          <p:cNvPicPr preferRelativeResize="0"/>
          <p:nvPr/>
        </p:nvPicPr>
        <p:blipFill>
          <a:blip r:embed="rId3">
            <a:alphaModFix/>
          </a:blip>
          <a:stretch>
            <a:fillRect/>
          </a:stretch>
        </p:blipFill>
        <p:spPr>
          <a:xfrm>
            <a:off x="0" y="0"/>
            <a:ext cx="9144000" cy="5143500"/>
          </a:xfrm>
          <a:prstGeom prst="rect">
            <a:avLst/>
          </a:prstGeom>
          <a:noFill/>
          <a:ln>
            <a:noFill/>
          </a:ln>
        </p:spPr>
      </p:pic>
      <p:sp>
        <p:nvSpPr>
          <p:cNvPr id="97" name="Google Shape;97;p16"/>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Problem Solving</a:t>
            </a:r>
            <a:endParaRPr>
              <a:solidFill>
                <a:srgbClr val="FFFFFF"/>
              </a:solidFill>
            </a:endParaRPr>
          </a:p>
        </p:txBody>
      </p:sp>
      <p:sp>
        <p:nvSpPr>
          <p:cNvPr id="98" name="Google Shape;98;p16"/>
          <p:cNvSpPr txBox="1"/>
          <p:nvPr>
            <p:ph idx="1" type="body"/>
          </p:nvPr>
        </p:nvSpPr>
        <p:spPr>
          <a:xfrm>
            <a:off x="311700" y="1682425"/>
            <a:ext cx="4260300" cy="33540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434343"/>
              </a:buClr>
              <a:buSzPts val="1800"/>
              <a:buFont typeface="Spectral"/>
              <a:buChar char="●"/>
            </a:pPr>
            <a:r>
              <a:rPr lang="en">
                <a:solidFill>
                  <a:srgbClr val="434343"/>
                </a:solidFill>
                <a:latin typeface="Spectral"/>
                <a:ea typeface="Spectral"/>
                <a:cs typeface="Spectral"/>
                <a:sym typeface="Spectral"/>
              </a:rPr>
              <a:t>Gathering related information from different sources</a:t>
            </a:r>
            <a:endParaRPr>
              <a:solidFill>
                <a:srgbClr val="434343"/>
              </a:solidFill>
              <a:latin typeface="Spectral"/>
              <a:ea typeface="Spectral"/>
              <a:cs typeface="Spectral"/>
              <a:sym typeface="Spectral"/>
            </a:endParaRPr>
          </a:p>
          <a:p>
            <a:pPr indent="-342900" lvl="0" marL="457200" rtl="0" algn="l">
              <a:lnSpc>
                <a:spcPct val="150000"/>
              </a:lnSpc>
              <a:spcBef>
                <a:spcPts val="0"/>
              </a:spcBef>
              <a:spcAft>
                <a:spcPts val="0"/>
              </a:spcAft>
              <a:buClr>
                <a:srgbClr val="434343"/>
              </a:buClr>
              <a:buSzPts val="1800"/>
              <a:buFont typeface="Spectral"/>
              <a:buChar char="●"/>
            </a:pPr>
            <a:r>
              <a:rPr lang="en">
                <a:solidFill>
                  <a:srgbClr val="434343"/>
                </a:solidFill>
                <a:latin typeface="Spectral"/>
                <a:ea typeface="Spectral"/>
                <a:cs typeface="Spectral"/>
                <a:sym typeface="Spectral"/>
              </a:rPr>
              <a:t>Limited time</a:t>
            </a:r>
            <a:endParaRPr>
              <a:solidFill>
                <a:srgbClr val="434343"/>
              </a:solidFill>
              <a:latin typeface="Spectral"/>
              <a:ea typeface="Spectral"/>
              <a:cs typeface="Spectral"/>
              <a:sym typeface="Spectral"/>
            </a:endParaRPr>
          </a:p>
          <a:p>
            <a:pPr indent="-317500" lvl="1" marL="1371600" rtl="0" algn="l">
              <a:lnSpc>
                <a:spcPct val="150000"/>
              </a:lnSpc>
              <a:spcBef>
                <a:spcPts val="0"/>
              </a:spcBef>
              <a:spcAft>
                <a:spcPts val="0"/>
              </a:spcAft>
              <a:buClr>
                <a:srgbClr val="434343"/>
              </a:buClr>
              <a:buSzPts val="1400"/>
              <a:buFont typeface="Spectral"/>
              <a:buChar char="○"/>
            </a:pPr>
            <a:r>
              <a:rPr lang="en">
                <a:solidFill>
                  <a:srgbClr val="434343"/>
                </a:solidFill>
                <a:latin typeface="Spectral"/>
                <a:ea typeface="Spectral"/>
                <a:cs typeface="Spectral"/>
                <a:sym typeface="Spectral"/>
              </a:rPr>
              <a:t>(ASCE2019: April 11th-13th)</a:t>
            </a:r>
            <a:endParaRPr>
              <a:solidFill>
                <a:srgbClr val="434343"/>
              </a:solidFill>
              <a:latin typeface="Spectral"/>
              <a:ea typeface="Spectral"/>
              <a:cs typeface="Spectral"/>
              <a:sym typeface="Spectral"/>
            </a:endParaRPr>
          </a:p>
          <a:p>
            <a:pPr indent="-342900" lvl="0" marL="457200" rtl="0" algn="l">
              <a:lnSpc>
                <a:spcPct val="150000"/>
              </a:lnSpc>
              <a:spcBef>
                <a:spcPts val="0"/>
              </a:spcBef>
              <a:spcAft>
                <a:spcPts val="0"/>
              </a:spcAft>
              <a:buClr>
                <a:srgbClr val="434343"/>
              </a:buClr>
              <a:buSzPts val="1800"/>
              <a:buFont typeface="Spectral"/>
              <a:buChar char="●"/>
            </a:pPr>
            <a:r>
              <a:rPr lang="en">
                <a:solidFill>
                  <a:srgbClr val="434343"/>
                </a:solidFill>
                <a:latin typeface="Spectral"/>
                <a:ea typeface="Spectral"/>
                <a:cs typeface="Spectral"/>
                <a:sym typeface="Spectral"/>
              </a:rPr>
              <a:t>Needed a third party to launch the app in the app store</a:t>
            </a:r>
            <a:endParaRPr>
              <a:solidFill>
                <a:srgbClr val="434343"/>
              </a:solidFill>
              <a:latin typeface="Spectral"/>
              <a:ea typeface="Spectral"/>
              <a:cs typeface="Spectral"/>
              <a:sym typeface="Spectral"/>
            </a:endParaRPr>
          </a:p>
          <a:p>
            <a:pPr indent="-342900" lvl="0" marL="457200" rtl="0" algn="l">
              <a:lnSpc>
                <a:spcPct val="150000"/>
              </a:lnSpc>
              <a:spcBef>
                <a:spcPts val="0"/>
              </a:spcBef>
              <a:spcAft>
                <a:spcPts val="0"/>
              </a:spcAft>
              <a:buClr>
                <a:srgbClr val="434343"/>
              </a:buClr>
              <a:buSzPts val="1800"/>
              <a:buFont typeface="Spectral"/>
              <a:buChar char="●"/>
            </a:pPr>
            <a:r>
              <a:rPr lang="en">
                <a:solidFill>
                  <a:srgbClr val="434343"/>
                </a:solidFill>
                <a:latin typeface="Spectral"/>
                <a:ea typeface="Spectral"/>
                <a:cs typeface="Spectral"/>
                <a:sym typeface="Spectral"/>
              </a:rPr>
              <a:t>Connecting SQL to HTML through PHP</a:t>
            </a:r>
            <a:endParaRPr>
              <a:solidFill>
                <a:srgbClr val="434343"/>
              </a:solidFill>
              <a:latin typeface="Spectral"/>
              <a:ea typeface="Spectral"/>
              <a:cs typeface="Spectral"/>
              <a:sym typeface="Spectral"/>
            </a:endParaRPr>
          </a:p>
        </p:txBody>
      </p:sp>
      <p:sp>
        <p:nvSpPr>
          <p:cNvPr id="99" name="Google Shape;99;p16"/>
          <p:cNvSpPr txBox="1"/>
          <p:nvPr/>
        </p:nvSpPr>
        <p:spPr>
          <a:xfrm>
            <a:off x="4605800" y="1690925"/>
            <a:ext cx="4414800" cy="3354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434343"/>
              </a:buClr>
              <a:buSzPts val="1800"/>
              <a:buFont typeface="Spectral"/>
              <a:buChar char="●"/>
            </a:pPr>
            <a:r>
              <a:rPr lang="en" sz="1800">
                <a:solidFill>
                  <a:srgbClr val="434343"/>
                </a:solidFill>
                <a:latin typeface="Spectral"/>
                <a:ea typeface="Spectral"/>
                <a:cs typeface="Spectral"/>
                <a:sym typeface="Spectral"/>
              </a:rPr>
              <a:t>Communicating</a:t>
            </a:r>
            <a:r>
              <a:rPr lang="en" sz="1800">
                <a:solidFill>
                  <a:srgbClr val="434343"/>
                </a:solidFill>
                <a:latin typeface="Spectral"/>
                <a:ea typeface="Spectral"/>
                <a:cs typeface="Spectral"/>
                <a:sym typeface="Spectral"/>
              </a:rPr>
              <a:t> with the clients to figure out exactly what they need/want</a:t>
            </a:r>
            <a:endParaRPr sz="1800">
              <a:solidFill>
                <a:srgbClr val="434343"/>
              </a:solidFill>
              <a:latin typeface="Spectral"/>
              <a:ea typeface="Spectral"/>
              <a:cs typeface="Spectral"/>
              <a:sym typeface="Spectral"/>
            </a:endParaRPr>
          </a:p>
          <a:p>
            <a:pPr indent="-342900" lvl="0" marL="457200" rtl="0" algn="l">
              <a:spcBef>
                <a:spcPts val="0"/>
              </a:spcBef>
              <a:spcAft>
                <a:spcPts val="0"/>
              </a:spcAft>
              <a:buClr>
                <a:srgbClr val="434343"/>
              </a:buClr>
              <a:buSzPts val="1800"/>
              <a:buFont typeface="Spectral"/>
              <a:buChar char="●"/>
            </a:pPr>
            <a:r>
              <a:rPr lang="en" sz="1800">
                <a:solidFill>
                  <a:srgbClr val="434343"/>
                </a:solidFill>
                <a:latin typeface="Spectral"/>
                <a:ea typeface="Spectral"/>
                <a:cs typeface="Spectral"/>
                <a:sym typeface="Spectral"/>
              </a:rPr>
              <a:t>Creating ERD</a:t>
            </a:r>
            <a:endParaRPr sz="1800">
              <a:solidFill>
                <a:srgbClr val="434343"/>
              </a:solidFill>
              <a:latin typeface="Spectral"/>
              <a:ea typeface="Spectral"/>
              <a:cs typeface="Spectral"/>
              <a:sym typeface="Spectral"/>
            </a:endParaRPr>
          </a:p>
          <a:p>
            <a:pPr indent="-342900" lvl="0" marL="457200" rtl="0" algn="l">
              <a:spcBef>
                <a:spcPts val="0"/>
              </a:spcBef>
              <a:spcAft>
                <a:spcPts val="0"/>
              </a:spcAft>
              <a:buClr>
                <a:srgbClr val="434343"/>
              </a:buClr>
              <a:buSzPts val="1800"/>
              <a:buFont typeface="Spectral"/>
              <a:buChar char="●"/>
            </a:pPr>
            <a:r>
              <a:rPr lang="en" sz="1800">
                <a:solidFill>
                  <a:srgbClr val="434343"/>
                </a:solidFill>
                <a:latin typeface="Spectral"/>
                <a:ea typeface="Spectral"/>
                <a:cs typeface="Spectral"/>
                <a:sym typeface="Spectral"/>
              </a:rPr>
              <a:t>Creating a design</a:t>
            </a:r>
            <a:endParaRPr sz="1800">
              <a:solidFill>
                <a:srgbClr val="434343"/>
              </a:solidFill>
              <a:latin typeface="Spectral"/>
              <a:ea typeface="Spectral"/>
              <a:cs typeface="Spectral"/>
              <a:sym typeface="Spectral"/>
            </a:endParaRPr>
          </a:p>
          <a:p>
            <a:pPr indent="-342900" lvl="0" marL="457200" rtl="0" algn="l">
              <a:spcBef>
                <a:spcPts val="0"/>
              </a:spcBef>
              <a:spcAft>
                <a:spcPts val="0"/>
              </a:spcAft>
              <a:buClr>
                <a:srgbClr val="434343"/>
              </a:buClr>
              <a:buSzPts val="1800"/>
              <a:buFont typeface="Spectral"/>
              <a:buChar char="●"/>
            </a:pPr>
            <a:r>
              <a:rPr lang="en" sz="1800">
                <a:solidFill>
                  <a:srgbClr val="434343"/>
                </a:solidFill>
                <a:latin typeface="Spectral"/>
                <a:ea typeface="Spectral"/>
                <a:cs typeface="Spectral"/>
                <a:sym typeface="Spectral"/>
              </a:rPr>
              <a:t>Getting feedback from the clients on the design </a:t>
            </a:r>
            <a:endParaRPr sz="1800">
              <a:solidFill>
                <a:srgbClr val="434343"/>
              </a:solidFill>
              <a:latin typeface="Spectral"/>
              <a:ea typeface="Spectral"/>
              <a:cs typeface="Spectral"/>
              <a:sym typeface="Spectral"/>
            </a:endParaRPr>
          </a:p>
          <a:p>
            <a:pPr indent="-342900" lvl="0" marL="457200" rtl="0" algn="l">
              <a:spcBef>
                <a:spcPts val="0"/>
              </a:spcBef>
              <a:spcAft>
                <a:spcPts val="0"/>
              </a:spcAft>
              <a:buClr>
                <a:srgbClr val="434343"/>
              </a:buClr>
              <a:buSzPts val="1800"/>
              <a:buFont typeface="Spectral"/>
              <a:buChar char="●"/>
            </a:pPr>
            <a:r>
              <a:rPr lang="en" sz="1800">
                <a:solidFill>
                  <a:srgbClr val="434343"/>
                </a:solidFill>
                <a:latin typeface="Spectral"/>
                <a:ea typeface="Spectral"/>
                <a:cs typeface="Spectral"/>
                <a:sym typeface="Spectral"/>
              </a:rPr>
              <a:t>Making it easy for the users to use the app</a:t>
            </a:r>
            <a:endParaRPr sz="1800">
              <a:solidFill>
                <a:srgbClr val="434343"/>
              </a:solidFill>
              <a:latin typeface="Spectral"/>
              <a:ea typeface="Spectral"/>
              <a:cs typeface="Spectral"/>
              <a:sym typeface="Spectral"/>
            </a:endParaRPr>
          </a:p>
          <a:p>
            <a:pPr indent="-342900" lvl="0" marL="457200" rtl="0" algn="l">
              <a:spcBef>
                <a:spcPts val="0"/>
              </a:spcBef>
              <a:spcAft>
                <a:spcPts val="0"/>
              </a:spcAft>
              <a:buClr>
                <a:srgbClr val="434343"/>
              </a:buClr>
              <a:buSzPts val="1800"/>
              <a:buFont typeface="Spectral"/>
              <a:buChar char="●"/>
            </a:pPr>
            <a:r>
              <a:rPr lang="en" sz="1800">
                <a:solidFill>
                  <a:srgbClr val="434343"/>
                </a:solidFill>
                <a:latin typeface="Spectral"/>
                <a:ea typeface="Spectral"/>
                <a:cs typeface="Spectral"/>
                <a:sym typeface="Spectral"/>
              </a:rPr>
              <a:t>Planned a process</a:t>
            </a:r>
            <a:endParaRPr sz="1800">
              <a:solidFill>
                <a:srgbClr val="434343"/>
              </a:solidFill>
              <a:latin typeface="Spectral"/>
              <a:ea typeface="Spectral"/>
              <a:cs typeface="Spectral"/>
              <a:sym typeface="Spectral"/>
            </a:endParaRPr>
          </a:p>
        </p:txBody>
      </p:sp>
    </p:spTree>
  </p:cSld>
  <p:clrMapOvr>
    <a:masterClrMapping/>
  </p:clrMapOvr>
  <mc:AlternateContent>
    <mc:Choice Requires="p14">
      <p:transition spd="med" p14:dur="600">
        <p:push dir="r"/>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6" name="Google Shape;106;p17"/>
          <p:cNvPicPr preferRelativeResize="0"/>
          <p:nvPr/>
        </p:nvPicPr>
        <p:blipFill>
          <a:blip r:embed="rId3">
            <a:alphaModFix/>
          </a:blip>
          <a:stretch>
            <a:fillRect/>
          </a:stretch>
        </p:blipFill>
        <p:spPr>
          <a:xfrm>
            <a:off x="0" y="0"/>
            <a:ext cx="9144000" cy="5143500"/>
          </a:xfrm>
          <a:prstGeom prst="rect">
            <a:avLst/>
          </a:prstGeom>
          <a:noFill/>
          <a:ln>
            <a:noFill/>
          </a:ln>
        </p:spPr>
      </p:pic>
      <p:sp>
        <p:nvSpPr>
          <p:cNvPr id="107" name="Google Shape;107;p17"/>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Process</a:t>
            </a:r>
            <a:endParaRPr>
              <a:solidFill>
                <a:srgbClr val="FFFFFF"/>
              </a:solidFill>
            </a:endParaRPr>
          </a:p>
        </p:txBody>
      </p:sp>
      <p:pic>
        <p:nvPicPr>
          <p:cNvPr id="108" name="Google Shape;108;p17"/>
          <p:cNvPicPr preferRelativeResize="0"/>
          <p:nvPr/>
        </p:nvPicPr>
        <p:blipFill>
          <a:blip r:embed="rId4">
            <a:alphaModFix amt="70000"/>
          </a:blip>
          <a:stretch>
            <a:fillRect/>
          </a:stretch>
        </p:blipFill>
        <p:spPr>
          <a:xfrm>
            <a:off x="419100" y="3299000"/>
            <a:ext cx="1875150" cy="1875150"/>
          </a:xfrm>
          <a:prstGeom prst="rect">
            <a:avLst/>
          </a:prstGeom>
          <a:noFill/>
          <a:ln>
            <a:noFill/>
          </a:ln>
        </p:spPr>
      </p:pic>
      <p:pic>
        <p:nvPicPr>
          <p:cNvPr id="109" name="Google Shape;109;p17"/>
          <p:cNvPicPr preferRelativeResize="0"/>
          <p:nvPr/>
        </p:nvPicPr>
        <p:blipFill>
          <a:blip r:embed="rId4">
            <a:alphaModFix amt="70000"/>
          </a:blip>
          <a:stretch>
            <a:fillRect/>
          </a:stretch>
        </p:blipFill>
        <p:spPr>
          <a:xfrm rot="10800000">
            <a:off x="6907425" y="1612800"/>
            <a:ext cx="1875150" cy="1875150"/>
          </a:xfrm>
          <a:prstGeom prst="rect">
            <a:avLst/>
          </a:prstGeom>
          <a:noFill/>
          <a:ln>
            <a:noFill/>
          </a:ln>
        </p:spPr>
      </p:pic>
      <p:pic>
        <p:nvPicPr>
          <p:cNvPr id="110" name="Google Shape;110;p17"/>
          <p:cNvPicPr preferRelativeResize="0"/>
          <p:nvPr/>
        </p:nvPicPr>
        <p:blipFill>
          <a:blip r:embed="rId5">
            <a:alphaModFix/>
          </a:blip>
          <a:stretch>
            <a:fillRect/>
          </a:stretch>
        </p:blipFill>
        <p:spPr>
          <a:xfrm>
            <a:off x="1262050" y="2093838"/>
            <a:ext cx="6619875" cy="2581275"/>
          </a:xfrm>
          <a:prstGeom prst="rect">
            <a:avLst/>
          </a:prstGeom>
          <a:noFill/>
          <a:ln>
            <a:noFill/>
          </a:ln>
        </p:spPr>
      </p:pic>
    </p:spTree>
  </p:cSld>
  <p:clrMapOvr>
    <a:masterClrMapping/>
  </p:clrMapOvr>
  <mc:AlternateContent>
    <mc:Choice Requires="p14">
      <p:transition spd="med" p14:dur="600">
        <p:push dir="r"/>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7" name="Google Shape;117;p18"/>
          <p:cNvPicPr preferRelativeResize="0"/>
          <p:nvPr/>
        </p:nvPicPr>
        <p:blipFill>
          <a:blip r:embed="rId3">
            <a:alphaModFix/>
          </a:blip>
          <a:stretch>
            <a:fillRect/>
          </a:stretch>
        </p:blipFill>
        <p:spPr>
          <a:xfrm>
            <a:off x="0" y="0"/>
            <a:ext cx="9144000" cy="5143500"/>
          </a:xfrm>
          <a:prstGeom prst="rect">
            <a:avLst/>
          </a:prstGeom>
          <a:noFill/>
          <a:ln>
            <a:noFill/>
          </a:ln>
        </p:spPr>
      </p:pic>
      <p:sp>
        <p:nvSpPr>
          <p:cNvPr id="118" name="Google Shape;118;p18"/>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Features</a:t>
            </a:r>
            <a:endParaRPr>
              <a:solidFill>
                <a:srgbClr val="FFFFFF"/>
              </a:solidFill>
            </a:endParaRPr>
          </a:p>
        </p:txBody>
      </p:sp>
      <p:pic>
        <p:nvPicPr>
          <p:cNvPr id="119" name="Google Shape;119;p18"/>
          <p:cNvPicPr preferRelativeResize="0"/>
          <p:nvPr/>
        </p:nvPicPr>
        <p:blipFill>
          <a:blip r:embed="rId4">
            <a:alphaModFix/>
          </a:blip>
          <a:stretch>
            <a:fillRect/>
          </a:stretch>
        </p:blipFill>
        <p:spPr>
          <a:xfrm>
            <a:off x="920676" y="1802925"/>
            <a:ext cx="7302650" cy="2818375"/>
          </a:xfrm>
          <a:prstGeom prst="rect">
            <a:avLst/>
          </a:prstGeom>
          <a:noFill/>
          <a:ln>
            <a:noFill/>
          </a:ln>
        </p:spPr>
      </p:pic>
      <p:pic>
        <p:nvPicPr>
          <p:cNvPr id="120" name="Google Shape;120;p18"/>
          <p:cNvPicPr preferRelativeResize="0"/>
          <p:nvPr/>
        </p:nvPicPr>
        <p:blipFill>
          <a:blip r:embed="rId5">
            <a:alphaModFix/>
          </a:blip>
          <a:stretch>
            <a:fillRect/>
          </a:stretch>
        </p:blipFill>
        <p:spPr>
          <a:xfrm>
            <a:off x="3142854" y="2526181"/>
            <a:ext cx="935600" cy="752100"/>
          </a:xfrm>
          <a:prstGeom prst="rect">
            <a:avLst/>
          </a:prstGeom>
          <a:noFill/>
          <a:ln>
            <a:noFill/>
          </a:ln>
        </p:spPr>
      </p:pic>
      <p:pic>
        <p:nvPicPr>
          <p:cNvPr id="121" name="Google Shape;121;p18"/>
          <p:cNvPicPr preferRelativeResize="0"/>
          <p:nvPr/>
        </p:nvPicPr>
        <p:blipFill>
          <a:blip r:embed="rId6">
            <a:alphaModFix/>
          </a:blip>
          <a:stretch>
            <a:fillRect/>
          </a:stretch>
        </p:blipFill>
        <p:spPr>
          <a:xfrm>
            <a:off x="1361225" y="2486575"/>
            <a:ext cx="831300" cy="831300"/>
          </a:xfrm>
          <a:prstGeom prst="rect">
            <a:avLst/>
          </a:prstGeom>
          <a:noFill/>
          <a:ln>
            <a:noFill/>
          </a:ln>
        </p:spPr>
      </p:pic>
      <p:pic>
        <p:nvPicPr>
          <p:cNvPr id="122" name="Google Shape;122;p18"/>
          <p:cNvPicPr preferRelativeResize="0"/>
          <p:nvPr/>
        </p:nvPicPr>
        <p:blipFill rotWithShape="1">
          <a:blip r:embed="rId7">
            <a:alphaModFix/>
          </a:blip>
          <a:srcRect b="14221" l="0" r="0" t="0"/>
          <a:stretch/>
        </p:blipFill>
        <p:spPr>
          <a:xfrm>
            <a:off x="6817250" y="2437799"/>
            <a:ext cx="1119450" cy="928848"/>
          </a:xfrm>
          <a:prstGeom prst="rect">
            <a:avLst/>
          </a:prstGeom>
          <a:noFill/>
          <a:ln>
            <a:noFill/>
          </a:ln>
        </p:spPr>
      </p:pic>
      <p:pic>
        <p:nvPicPr>
          <p:cNvPr id="123" name="Google Shape;123;p18"/>
          <p:cNvPicPr preferRelativeResize="0"/>
          <p:nvPr/>
        </p:nvPicPr>
        <p:blipFill>
          <a:blip r:embed="rId8">
            <a:alphaModFix/>
          </a:blip>
          <a:stretch>
            <a:fillRect/>
          </a:stretch>
        </p:blipFill>
        <p:spPr>
          <a:xfrm>
            <a:off x="4837170" y="2526175"/>
            <a:ext cx="703004" cy="752099"/>
          </a:xfrm>
          <a:prstGeom prst="rect">
            <a:avLst/>
          </a:prstGeom>
          <a:noFill/>
          <a:ln>
            <a:noFill/>
          </a:ln>
        </p:spPr>
      </p:pic>
      <p:pic>
        <p:nvPicPr>
          <p:cNvPr id="124" name="Google Shape;124;p18"/>
          <p:cNvPicPr preferRelativeResize="0"/>
          <p:nvPr/>
        </p:nvPicPr>
        <p:blipFill>
          <a:blip r:embed="rId9">
            <a:alphaModFix/>
          </a:blip>
          <a:stretch>
            <a:fillRect/>
          </a:stretch>
        </p:blipFill>
        <p:spPr>
          <a:xfrm>
            <a:off x="5479425" y="2942975"/>
            <a:ext cx="335300" cy="335300"/>
          </a:xfrm>
          <a:prstGeom prst="rect">
            <a:avLst/>
          </a:prstGeom>
          <a:noFill/>
          <a:ln>
            <a:noFill/>
          </a:ln>
        </p:spPr>
      </p:pic>
      <p:pic>
        <p:nvPicPr>
          <p:cNvPr id="125" name="Google Shape;125;p18"/>
          <p:cNvPicPr preferRelativeResize="0"/>
          <p:nvPr/>
        </p:nvPicPr>
        <p:blipFill>
          <a:blip r:embed="rId10">
            <a:alphaModFix/>
          </a:blip>
          <a:stretch>
            <a:fillRect/>
          </a:stretch>
        </p:blipFill>
        <p:spPr>
          <a:xfrm>
            <a:off x="5648600" y="2734846"/>
            <a:ext cx="583002" cy="583026"/>
          </a:xfrm>
          <a:prstGeom prst="rect">
            <a:avLst/>
          </a:prstGeom>
          <a:noFill/>
          <a:ln>
            <a:noFill/>
          </a:ln>
        </p:spPr>
      </p:pic>
    </p:spTree>
  </p:cSld>
  <p:clrMapOvr>
    <a:masterClrMapping/>
  </p:clrMapOvr>
  <mc:AlternateContent>
    <mc:Choice Requires="p14">
      <p:transition spd="med" p14:dur="600">
        <p:push dir="r"/>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2" name="Google Shape;132;p19"/>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133" name="Google Shape;133;p19"/>
          <p:cNvPicPr preferRelativeResize="0"/>
          <p:nvPr/>
        </p:nvPicPr>
        <p:blipFill>
          <a:blip r:embed="rId4">
            <a:alphaModFix/>
          </a:blip>
          <a:stretch>
            <a:fillRect/>
          </a:stretch>
        </p:blipFill>
        <p:spPr>
          <a:xfrm>
            <a:off x="4798575" y="1704650"/>
            <a:ext cx="3756601" cy="3353999"/>
          </a:xfrm>
          <a:prstGeom prst="rect">
            <a:avLst/>
          </a:prstGeom>
          <a:noFill/>
          <a:ln>
            <a:noFill/>
          </a:ln>
        </p:spPr>
      </p:pic>
      <p:sp>
        <p:nvSpPr>
          <p:cNvPr id="134" name="Google Shape;134;p19"/>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ERD - Entity Relationship Diagram</a:t>
            </a:r>
            <a:endParaRPr>
              <a:solidFill>
                <a:srgbClr val="FFFFFF"/>
              </a:solidFill>
            </a:endParaRPr>
          </a:p>
        </p:txBody>
      </p:sp>
      <p:sp>
        <p:nvSpPr>
          <p:cNvPr id="135" name="Google Shape;135;p19"/>
          <p:cNvSpPr txBox="1"/>
          <p:nvPr>
            <p:ph idx="1" type="body"/>
          </p:nvPr>
        </p:nvSpPr>
        <p:spPr>
          <a:xfrm>
            <a:off x="311700" y="1990675"/>
            <a:ext cx="4212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pectral"/>
                <a:ea typeface="Spectral"/>
                <a:cs typeface="Spectral"/>
                <a:sym typeface="Spectral"/>
              </a:rPr>
              <a:t>Creating a diagram of the project helps us visualize how everything is connected.</a:t>
            </a:r>
            <a:endParaRPr>
              <a:latin typeface="Spectral"/>
              <a:ea typeface="Spectral"/>
              <a:cs typeface="Spectral"/>
              <a:sym typeface="Spectral"/>
            </a:endParaRPr>
          </a:p>
          <a:p>
            <a:pPr indent="0" lvl="0" marL="0" rtl="0" algn="l">
              <a:spcBef>
                <a:spcPts val="1600"/>
              </a:spcBef>
              <a:spcAft>
                <a:spcPts val="1600"/>
              </a:spcAft>
              <a:buNone/>
            </a:pPr>
            <a:r>
              <a:rPr lang="en">
                <a:latin typeface="Spectral"/>
                <a:ea typeface="Spectral"/>
                <a:cs typeface="Spectral"/>
                <a:sym typeface="Spectral"/>
              </a:rPr>
              <a:t>The arrows are color coded to help show the separate processes.</a:t>
            </a:r>
            <a:endParaRPr>
              <a:latin typeface="Spectral"/>
              <a:ea typeface="Spectral"/>
              <a:cs typeface="Spectral"/>
              <a:sym typeface="Spectral"/>
            </a:endParaRPr>
          </a:p>
        </p:txBody>
      </p:sp>
    </p:spTree>
  </p:cSld>
  <p:clrMapOvr>
    <a:masterClrMapping/>
  </p:clrMapOvr>
  <mc:AlternateContent>
    <mc:Choice Requires="p14">
      <p:transition spd="med" p14:dur="600">
        <p:push dir="r"/>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2" name="Google Shape;142;p20"/>
          <p:cNvPicPr preferRelativeResize="0"/>
          <p:nvPr/>
        </p:nvPicPr>
        <p:blipFill>
          <a:blip r:embed="rId3">
            <a:alphaModFix/>
          </a:blip>
          <a:stretch>
            <a:fillRect/>
          </a:stretch>
        </p:blipFill>
        <p:spPr>
          <a:xfrm>
            <a:off x="0" y="0"/>
            <a:ext cx="9144000" cy="5143500"/>
          </a:xfrm>
          <a:prstGeom prst="rect">
            <a:avLst/>
          </a:prstGeom>
          <a:noFill/>
          <a:ln>
            <a:noFill/>
          </a:ln>
        </p:spPr>
      </p:pic>
      <p:sp>
        <p:nvSpPr>
          <p:cNvPr id="143" name="Google Shape;143;p20"/>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Coding and Languages</a:t>
            </a:r>
            <a:endParaRPr>
              <a:solidFill>
                <a:srgbClr val="FFFFFF"/>
              </a:solidFill>
            </a:endParaRPr>
          </a:p>
        </p:txBody>
      </p:sp>
      <p:sp>
        <p:nvSpPr>
          <p:cNvPr id="144" name="Google Shape;144;p20"/>
          <p:cNvSpPr txBox="1"/>
          <p:nvPr>
            <p:ph idx="1" type="body"/>
          </p:nvPr>
        </p:nvSpPr>
        <p:spPr>
          <a:xfrm>
            <a:off x="311700" y="18348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Spectral"/>
              <a:buChar char="●"/>
            </a:pPr>
            <a:r>
              <a:rPr lang="en">
                <a:latin typeface="Spectral"/>
                <a:ea typeface="Spectral"/>
                <a:cs typeface="Spectral"/>
                <a:sym typeface="Spectral"/>
              </a:rPr>
              <a:t>HTML</a:t>
            </a:r>
            <a:endParaRPr>
              <a:latin typeface="Spectral"/>
              <a:ea typeface="Spectral"/>
              <a:cs typeface="Spectral"/>
              <a:sym typeface="Spectral"/>
            </a:endParaRPr>
          </a:p>
          <a:p>
            <a:pPr indent="-317500" lvl="1" marL="914400" rtl="0" algn="l">
              <a:spcBef>
                <a:spcPts val="0"/>
              </a:spcBef>
              <a:spcAft>
                <a:spcPts val="0"/>
              </a:spcAft>
              <a:buSzPts val="1400"/>
              <a:buFont typeface="Spectral"/>
              <a:buChar char="○"/>
            </a:pPr>
            <a:r>
              <a:rPr lang="en">
                <a:latin typeface="Spectral"/>
                <a:ea typeface="Spectral"/>
                <a:cs typeface="Spectral"/>
                <a:sym typeface="Spectral"/>
              </a:rPr>
              <a:t>To create the webpage</a:t>
            </a:r>
            <a:endParaRPr>
              <a:latin typeface="Spectral"/>
              <a:ea typeface="Spectral"/>
              <a:cs typeface="Spectral"/>
              <a:sym typeface="Spectral"/>
            </a:endParaRPr>
          </a:p>
          <a:p>
            <a:pPr indent="-342900" lvl="0" marL="457200" rtl="0" algn="l">
              <a:spcBef>
                <a:spcPts val="0"/>
              </a:spcBef>
              <a:spcAft>
                <a:spcPts val="0"/>
              </a:spcAft>
              <a:buSzPts val="1800"/>
              <a:buFont typeface="Spectral"/>
              <a:buChar char="●"/>
            </a:pPr>
            <a:r>
              <a:rPr lang="en">
                <a:latin typeface="Spectral"/>
                <a:ea typeface="Spectral"/>
                <a:cs typeface="Spectral"/>
                <a:sym typeface="Spectral"/>
              </a:rPr>
              <a:t>CSS</a:t>
            </a:r>
            <a:endParaRPr>
              <a:latin typeface="Spectral"/>
              <a:ea typeface="Spectral"/>
              <a:cs typeface="Spectral"/>
              <a:sym typeface="Spectral"/>
            </a:endParaRPr>
          </a:p>
          <a:p>
            <a:pPr indent="-317500" lvl="1" marL="914400" rtl="0" algn="l">
              <a:spcBef>
                <a:spcPts val="0"/>
              </a:spcBef>
              <a:spcAft>
                <a:spcPts val="0"/>
              </a:spcAft>
              <a:buSzPts val="1400"/>
              <a:buFont typeface="Spectral"/>
              <a:buChar char="○"/>
            </a:pPr>
            <a:r>
              <a:rPr lang="en">
                <a:latin typeface="Spectral"/>
                <a:ea typeface="Spectral"/>
                <a:cs typeface="Spectral"/>
                <a:sym typeface="Spectral"/>
              </a:rPr>
              <a:t>Style and organize the webpage</a:t>
            </a:r>
            <a:endParaRPr>
              <a:latin typeface="Spectral"/>
              <a:ea typeface="Spectral"/>
              <a:cs typeface="Spectral"/>
              <a:sym typeface="Spectral"/>
            </a:endParaRPr>
          </a:p>
          <a:p>
            <a:pPr indent="-342900" lvl="0" marL="457200" rtl="0" algn="l">
              <a:spcBef>
                <a:spcPts val="0"/>
              </a:spcBef>
              <a:spcAft>
                <a:spcPts val="0"/>
              </a:spcAft>
              <a:buSzPts val="1800"/>
              <a:buFont typeface="Spectral"/>
              <a:buChar char="●"/>
            </a:pPr>
            <a:r>
              <a:rPr lang="en">
                <a:latin typeface="Spectral"/>
                <a:ea typeface="Spectral"/>
                <a:cs typeface="Spectral"/>
                <a:sym typeface="Spectral"/>
              </a:rPr>
              <a:t>JavaScript</a:t>
            </a:r>
            <a:endParaRPr>
              <a:latin typeface="Spectral"/>
              <a:ea typeface="Spectral"/>
              <a:cs typeface="Spectral"/>
              <a:sym typeface="Spectral"/>
            </a:endParaRPr>
          </a:p>
          <a:p>
            <a:pPr indent="-317500" lvl="1" marL="914400" rtl="0" algn="l">
              <a:spcBef>
                <a:spcPts val="0"/>
              </a:spcBef>
              <a:spcAft>
                <a:spcPts val="0"/>
              </a:spcAft>
              <a:buSzPts val="1400"/>
              <a:buFont typeface="Spectral"/>
              <a:buChar char="○"/>
            </a:pPr>
            <a:r>
              <a:rPr lang="en">
                <a:latin typeface="Spectral"/>
                <a:ea typeface="Spectral"/>
                <a:cs typeface="Spectral"/>
                <a:sym typeface="Spectral"/>
              </a:rPr>
              <a:t>For features that require more complex coding</a:t>
            </a:r>
            <a:endParaRPr>
              <a:latin typeface="Spectral"/>
              <a:ea typeface="Spectral"/>
              <a:cs typeface="Spectral"/>
              <a:sym typeface="Spectral"/>
            </a:endParaRPr>
          </a:p>
          <a:p>
            <a:pPr indent="-342900" lvl="0" marL="457200" rtl="0" algn="l">
              <a:spcBef>
                <a:spcPts val="0"/>
              </a:spcBef>
              <a:spcAft>
                <a:spcPts val="0"/>
              </a:spcAft>
              <a:buSzPts val="1800"/>
              <a:buFont typeface="Spectral"/>
              <a:buChar char="●"/>
            </a:pPr>
            <a:r>
              <a:rPr lang="en">
                <a:latin typeface="Spectral"/>
                <a:ea typeface="Spectral"/>
                <a:cs typeface="Spectral"/>
                <a:sym typeface="Spectral"/>
              </a:rPr>
              <a:t>PHP</a:t>
            </a:r>
            <a:endParaRPr>
              <a:latin typeface="Spectral"/>
              <a:ea typeface="Spectral"/>
              <a:cs typeface="Spectral"/>
              <a:sym typeface="Spectral"/>
            </a:endParaRPr>
          </a:p>
          <a:p>
            <a:pPr indent="-317500" lvl="1" marL="914400" rtl="0" algn="l">
              <a:spcBef>
                <a:spcPts val="0"/>
              </a:spcBef>
              <a:spcAft>
                <a:spcPts val="0"/>
              </a:spcAft>
              <a:buSzPts val="1400"/>
              <a:buFont typeface="Spectral"/>
              <a:buChar char="○"/>
            </a:pPr>
            <a:r>
              <a:rPr lang="en">
                <a:latin typeface="Spectral"/>
                <a:ea typeface="Spectral"/>
                <a:cs typeface="Spectral"/>
                <a:sym typeface="Spectral"/>
              </a:rPr>
              <a:t>To connect the webpage to the database</a:t>
            </a:r>
            <a:endParaRPr>
              <a:latin typeface="Spectral"/>
              <a:ea typeface="Spectral"/>
              <a:cs typeface="Spectral"/>
              <a:sym typeface="Spectral"/>
            </a:endParaRPr>
          </a:p>
          <a:p>
            <a:pPr indent="-342900" lvl="0" marL="457200" rtl="0" algn="l">
              <a:spcBef>
                <a:spcPts val="0"/>
              </a:spcBef>
              <a:spcAft>
                <a:spcPts val="0"/>
              </a:spcAft>
              <a:buSzPts val="1800"/>
              <a:buFont typeface="Spectral"/>
              <a:buChar char="●"/>
            </a:pPr>
            <a:r>
              <a:rPr lang="en">
                <a:latin typeface="Spectral"/>
                <a:ea typeface="Spectral"/>
                <a:cs typeface="Spectral"/>
                <a:sym typeface="Spectral"/>
              </a:rPr>
              <a:t>SQL</a:t>
            </a:r>
            <a:endParaRPr>
              <a:latin typeface="Spectral"/>
              <a:ea typeface="Spectral"/>
              <a:cs typeface="Spectral"/>
              <a:sym typeface="Spectral"/>
            </a:endParaRPr>
          </a:p>
          <a:p>
            <a:pPr indent="-317500" lvl="1" marL="914400" rtl="0" algn="l">
              <a:spcBef>
                <a:spcPts val="0"/>
              </a:spcBef>
              <a:spcAft>
                <a:spcPts val="0"/>
              </a:spcAft>
              <a:buSzPts val="1400"/>
              <a:buFont typeface="Spectral"/>
              <a:buChar char="○"/>
            </a:pPr>
            <a:r>
              <a:rPr lang="en">
                <a:latin typeface="Spectral"/>
                <a:ea typeface="Spectral"/>
                <a:cs typeface="Spectral"/>
                <a:sym typeface="Spectral"/>
              </a:rPr>
              <a:t>To create a database for login and other necessary information</a:t>
            </a:r>
            <a:endParaRPr>
              <a:latin typeface="Spectral"/>
              <a:ea typeface="Spectral"/>
              <a:cs typeface="Spectral"/>
              <a:sym typeface="Spectral"/>
            </a:endParaRPr>
          </a:p>
        </p:txBody>
      </p:sp>
      <p:pic>
        <p:nvPicPr>
          <p:cNvPr id="145" name="Google Shape;145;p20"/>
          <p:cNvPicPr preferRelativeResize="0"/>
          <p:nvPr/>
        </p:nvPicPr>
        <p:blipFill>
          <a:blip r:embed="rId4">
            <a:alphaModFix/>
          </a:blip>
          <a:stretch>
            <a:fillRect/>
          </a:stretch>
        </p:blipFill>
        <p:spPr>
          <a:xfrm>
            <a:off x="5379825" y="1834825"/>
            <a:ext cx="3227174" cy="2279200"/>
          </a:xfrm>
          <a:prstGeom prst="rect">
            <a:avLst/>
          </a:prstGeom>
          <a:noFill/>
          <a:ln>
            <a:noFill/>
          </a:ln>
        </p:spPr>
      </p:pic>
    </p:spTree>
  </p:cSld>
  <p:clrMapOvr>
    <a:masterClrMapping/>
  </p:clrMapOvr>
  <mc:AlternateContent>
    <mc:Choice Requires="p14">
      <p:transition spd="med" p14:dur="600">
        <p:push dir="r"/>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1"/>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2" name="Google Shape;152;p21"/>
          <p:cNvPicPr preferRelativeResize="0"/>
          <p:nvPr/>
        </p:nvPicPr>
        <p:blipFill>
          <a:blip r:embed="rId3">
            <a:alphaModFix/>
          </a:blip>
          <a:stretch>
            <a:fillRect/>
          </a:stretch>
        </p:blipFill>
        <p:spPr>
          <a:xfrm>
            <a:off x="0" y="0"/>
            <a:ext cx="9144000" cy="5143500"/>
          </a:xfrm>
          <a:prstGeom prst="rect">
            <a:avLst/>
          </a:prstGeom>
          <a:noFill/>
          <a:ln>
            <a:noFill/>
          </a:ln>
        </p:spPr>
      </p:pic>
      <p:sp>
        <p:nvSpPr>
          <p:cNvPr id="153" name="Google Shape;153;p21"/>
          <p:cNvSpPr txBox="1"/>
          <p:nvPr>
            <p:ph type="title"/>
          </p:nvPr>
        </p:nvSpPr>
        <p:spPr>
          <a:xfrm>
            <a:off x="311700" y="468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Code: HTML</a:t>
            </a:r>
            <a:endParaRPr>
              <a:solidFill>
                <a:srgbClr val="FFFFFF"/>
              </a:solidFill>
            </a:endParaRPr>
          </a:p>
        </p:txBody>
      </p:sp>
      <p:pic>
        <p:nvPicPr>
          <p:cNvPr id="154" name="Google Shape;154;p21"/>
          <p:cNvPicPr preferRelativeResize="0"/>
          <p:nvPr/>
        </p:nvPicPr>
        <p:blipFill>
          <a:blip r:embed="rId4">
            <a:alphaModFix/>
          </a:blip>
          <a:stretch>
            <a:fillRect/>
          </a:stretch>
        </p:blipFill>
        <p:spPr>
          <a:xfrm>
            <a:off x="2242040" y="1716825"/>
            <a:ext cx="4707659" cy="3426675"/>
          </a:xfrm>
          <a:prstGeom prst="rect">
            <a:avLst/>
          </a:prstGeom>
          <a:noFill/>
          <a:ln>
            <a:noFill/>
          </a:ln>
        </p:spPr>
      </p:pic>
    </p:spTree>
  </p:cSld>
  <p:clrMapOvr>
    <a:masterClrMapping/>
  </p:clrMapOvr>
  <mc:AlternateContent>
    <mc:Choice Requires="p14">
      <p:transition spd="med" p14:dur="600">
        <p:push dir="r"/>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